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aleway"/>
      <p:regular r:id="rId75"/>
      <p:bold r:id="rId76"/>
      <p:italic r:id="rId77"/>
      <p:boldItalic r:id="rId78"/>
    </p:embeddedFont>
    <p:embeddedFont>
      <p:font typeface="Raleway SemiBold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Raleway Light"/>
      <p:regular r:id="rId87"/>
      <p:bold r:id="rId88"/>
      <p:italic r:id="rId89"/>
      <p:boldItalic r:id="rId90"/>
    </p:embeddedFont>
    <p:embeddedFont>
      <p:font typeface="Raleway Medium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C6AFC0-47EC-49BE-9BFC-475498E26D17}">
  <a:tblStyle styleId="{E8C6AFC0-47EC-49BE-9BFC-475498E26D1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7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-italic.fntdata"/><Relationship Id="rId44" Type="http://schemas.openxmlformats.org/officeDocument/2006/relationships/slide" Target="slides/slide39.xml"/><Relationship Id="rId88" Type="http://schemas.openxmlformats.org/officeDocument/2006/relationships/font" Target="fonts/RalewayLight-bold.fntdata"/><Relationship Id="rId43" Type="http://schemas.openxmlformats.org/officeDocument/2006/relationships/slide" Target="slides/slide38.xml"/><Relationship Id="rId87" Type="http://schemas.openxmlformats.org/officeDocument/2006/relationships/font" Target="fonts/RalewayLigh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alewayLight-italic.fntdata"/><Relationship Id="rId80" Type="http://schemas.openxmlformats.org/officeDocument/2006/relationships/font" Target="fonts/RalewaySemiBold-bold.fntdata"/><Relationship Id="rId82" Type="http://schemas.openxmlformats.org/officeDocument/2006/relationships/font" Target="fonts/RalewaySemiBold-boldItalic.fntdata"/><Relationship Id="rId81" Type="http://schemas.openxmlformats.org/officeDocument/2006/relationships/font" Target="fonts/Raleway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italic.fntdata"/><Relationship Id="rId32" Type="http://schemas.openxmlformats.org/officeDocument/2006/relationships/slide" Target="slides/slide27.xml"/><Relationship Id="rId76" Type="http://schemas.openxmlformats.org/officeDocument/2006/relationships/font" Target="fonts/Raleway-bold.fntdata"/><Relationship Id="rId35" Type="http://schemas.openxmlformats.org/officeDocument/2006/relationships/slide" Target="slides/slide30.xml"/><Relationship Id="rId79" Type="http://schemas.openxmlformats.org/officeDocument/2006/relationships/font" Target="fonts/RalewaySemiBold-regular.fntdata"/><Relationship Id="rId34" Type="http://schemas.openxmlformats.org/officeDocument/2006/relationships/slide" Target="slides/slide29.xml"/><Relationship Id="rId78" Type="http://schemas.openxmlformats.org/officeDocument/2006/relationships/font" Target="fonts/Raleway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RalewayMedium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alewayMedium-regular.fntdata"/><Relationship Id="rId90" Type="http://schemas.openxmlformats.org/officeDocument/2006/relationships/font" Target="fonts/RalewayLight-boldItalic.fntdata"/><Relationship Id="rId93" Type="http://schemas.openxmlformats.org/officeDocument/2006/relationships/font" Target="fonts/RalewayMedium-italic.fntdata"/><Relationship Id="rId92" Type="http://schemas.openxmlformats.org/officeDocument/2006/relationships/font" Target="fonts/RalewayMedium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61ea1f88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61ea1f88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2d2477c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82d2477c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2d2477c9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82d2477c9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e7c1d1f2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7c1d1f2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2d2477c9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2d2477c9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2d2477c9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82d2477c9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82d2477c9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82d2477c9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82d2477c9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82d2477c9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82d2477c9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82d2477c9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06850a2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06850a2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826d5473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826d5473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4ebbe28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4ebbe28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06850a2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806850a2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2d2477c9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82d2477c9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2d2477c9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82d2477c9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82d2477c9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82d2477c9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83af7605b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83af7605b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83af7605b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83af7605b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2d2477c9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82d2477c9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826d547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826d547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2d2477c9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2d2477c9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82d2477c9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82d2477c9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2d2477c9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2d2477c9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we start with stats : to gain insight on the market + motivate ourselves to the mobile dev arena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2d2477c9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2d2477c9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83af7605b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83af7605b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2d2477c9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2d2477c9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3af7605b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83af7605b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83af7605b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83af7605b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83af7605b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83af7605b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3af7605b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83af7605b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83af7605b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83af7605b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82d2477c9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82d2477c9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82d2477c9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82d2477c9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2d2477c9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2d2477c9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82d2477c9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82d2477c9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82d2477c9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82d2477c9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82d2477c9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82d2477c9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83af7605b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83af7605b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83af7605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83af7605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2d2477c9b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82d2477c9b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83af7605b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83af7605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83af7605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83af7605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3af7605b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3af7605b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83af7605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83af7605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2d2477c9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2d2477c9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83af7605b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83af7605b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3af7605b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3af7605b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83af7605b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83af7605b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83af7605b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83af7605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83af7605b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83af7605b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48cd43299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48cd4329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82d2477c9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82d2477c9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83af7605b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83af7605b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83af7605b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83af7605b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83af7605b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83af7605b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2d2477c9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82d2477c9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82d2477c9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82d2477c9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83af7605b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83af7605b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83af7605b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83af7605b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83af7605b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83af7605b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48cd432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48cd432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48cd4329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48cd4329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83af7605b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83af7605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48cd4329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48cd4329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83af7605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83af7605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82d2477c9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82d2477c9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2d2477c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2d2477c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2d2477c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82d2477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2d2477c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2d2477c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s://slack-redir.net/link?url=https%3A%2F%2Fwww.freepik.com%2F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375" y="538200"/>
            <a:ext cx="4315800" cy="30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300" y="3978900"/>
            <a:ext cx="6653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5345423" y="225935"/>
            <a:ext cx="4153177" cy="2316420"/>
            <a:chOff x="5345423" y="225935"/>
            <a:chExt cx="4153177" cy="2316420"/>
          </a:xfrm>
        </p:grpSpPr>
        <p:sp>
          <p:nvSpPr>
            <p:cNvPr id="13" name="Google Shape;13;p2"/>
            <p:cNvSpPr/>
            <p:nvPr/>
          </p:nvSpPr>
          <p:spPr>
            <a:xfrm>
              <a:off x="5785774" y="757525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25855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1" y="0"/>
                  </a:moveTo>
                  <a:lnTo>
                    <a:pt x="1" y="8836"/>
                  </a:lnTo>
                  <a:lnTo>
                    <a:pt x="65321" y="8836"/>
                  </a:lnTo>
                  <a:lnTo>
                    <a:pt x="65321" y="0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5423" y="225935"/>
              <a:ext cx="1484910" cy="200909"/>
            </a:xfrm>
            <a:custGeom>
              <a:rect b="b" l="l" r="r" t="t"/>
              <a:pathLst>
                <a:path extrusionOk="0" h="8837" w="65321">
                  <a:moveTo>
                    <a:pt x="0" y="0"/>
                  </a:moveTo>
                  <a:lnTo>
                    <a:pt x="0" y="8836"/>
                  </a:lnTo>
                  <a:lnTo>
                    <a:pt x="65320" y="8836"/>
                  </a:lnTo>
                  <a:lnTo>
                    <a:pt x="65320" y="0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29283" y="2342970"/>
              <a:ext cx="1484910" cy="199386"/>
            </a:xfrm>
            <a:custGeom>
              <a:rect b="b" l="l" r="r" t="t"/>
              <a:pathLst>
                <a:path extrusionOk="0" h="8770" w="65321">
                  <a:moveTo>
                    <a:pt x="1" y="1"/>
                  </a:moveTo>
                  <a:lnTo>
                    <a:pt x="1" y="8769"/>
                  </a:lnTo>
                  <a:lnTo>
                    <a:pt x="65321" y="8769"/>
                  </a:lnTo>
                  <a:lnTo>
                    <a:pt x="6532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74683" y="1815947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482346" y="2342970"/>
              <a:ext cx="1117166" cy="199386"/>
            </a:xfrm>
            <a:custGeom>
              <a:rect b="b" l="l" r="r" t="t"/>
              <a:pathLst>
                <a:path extrusionOk="0" h="8770" w="49144">
                  <a:moveTo>
                    <a:pt x="1" y="1"/>
                  </a:moveTo>
                  <a:lnTo>
                    <a:pt x="49144" y="1"/>
                  </a:lnTo>
                  <a:lnTo>
                    <a:pt x="49144" y="8769"/>
                  </a:lnTo>
                  <a:lnTo>
                    <a:pt x="1" y="8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84185" y="1288459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90425" y="1388263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8225" y="1710875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300" y="515766"/>
            <a:ext cx="7703400" cy="20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56875" y="3214802"/>
            <a:ext cx="38517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6638434" y="2878570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5780133" y="393826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5613184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247926" y="3406027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5676194" y="287857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5613184" y="486469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6493548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4601400" y="538325"/>
            <a:ext cx="38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 flipH="1">
            <a:off x="305275" y="755447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-17663" y="65358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25" name="Google Shape;125;p13"/>
          <p:cNvSpPr/>
          <p:nvPr/>
        </p:nvSpPr>
        <p:spPr>
          <a:xfrm flipH="1">
            <a:off x="948059" y="2259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4"/>
          <p:cNvSpPr/>
          <p:nvPr/>
        </p:nvSpPr>
        <p:spPr>
          <a:xfrm>
            <a:off x="6862225" y="220400"/>
            <a:ext cx="2303850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8373375" y="113775"/>
            <a:ext cx="792693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31" name="Google Shape;131;p14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1399" y="442770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/>
          <p:nvPr/>
        </p:nvSpPr>
        <p:spPr>
          <a:xfrm flipH="1">
            <a:off x="-95" y="4462325"/>
            <a:ext cx="62589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196476" y="5003325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-44145" y="3934850"/>
            <a:ext cx="1117218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10017" y="340739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720300" y="538325"/>
            <a:ext cx="3358200" cy="1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5"/>
          <p:cNvSpPr/>
          <p:nvPr/>
        </p:nvSpPr>
        <p:spPr>
          <a:xfrm flipH="1">
            <a:off x="8410245" y="228140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7662178" y="128487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>
            <a:off x="5558142" y="750467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flipH="1">
            <a:off x="7756676" y="648101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>
            <a:off x="6211711" y="228140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7643" y="12989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3791975" y="538325"/>
            <a:ext cx="46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flipH="1">
            <a:off x="785817" y="18159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153" name="Google Shape;153;p16"/>
          <p:cNvSpPr/>
          <p:nvPr/>
        </p:nvSpPr>
        <p:spPr>
          <a:xfrm flipH="1">
            <a:off x="948059" y="757534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7"/>
          <p:cNvSpPr/>
          <p:nvPr/>
        </p:nvSpPr>
        <p:spPr>
          <a:xfrm flipH="1" rot="10800000">
            <a:off x="8922595" y="1816475"/>
            <a:ext cx="240438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 rot="10800000">
            <a:off x="8064297" y="752025"/>
            <a:ext cx="1089076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flipH="1" rot="10800000">
            <a:off x="7897344" y="22017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flipH="1" rot="10800000">
            <a:off x="7617030" y="128426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flipH="1" rot="10800000">
            <a:off x="7960354" y="181648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 flipH="1" rot="10800000">
            <a:off x="8777707" y="220176"/>
            <a:ext cx="413841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2224" y="288022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 flipH="1">
            <a:off x="-47539" y="2348013"/>
            <a:ext cx="838361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-47633" y="1806263"/>
            <a:ext cx="495131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21121" y="8867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2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720300" y="538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8"/>
          <p:cNvSpPr/>
          <p:nvPr/>
        </p:nvSpPr>
        <p:spPr>
          <a:xfrm>
            <a:off x="7313652" y="3938275"/>
            <a:ext cx="183848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060859" y="446377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6803919" y="4995632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6941223" y="446377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">
  <p:cSld name="TITLE_ONLY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720300" y="538325"/>
            <a:ext cx="38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720304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720292" y="2376152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3" type="subTitle"/>
          </p:nvPr>
        </p:nvSpPr>
        <p:spPr>
          <a:xfrm>
            <a:off x="720303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4" type="subTitle"/>
          </p:nvPr>
        </p:nvSpPr>
        <p:spPr>
          <a:xfrm>
            <a:off x="720304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5" type="subTitle"/>
          </p:nvPr>
        </p:nvSpPr>
        <p:spPr>
          <a:xfrm>
            <a:off x="6594894" y="351236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6" type="subTitle"/>
          </p:nvPr>
        </p:nvSpPr>
        <p:spPr>
          <a:xfrm>
            <a:off x="6590960" y="3851879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7" type="subTitle"/>
          </p:nvPr>
        </p:nvSpPr>
        <p:spPr>
          <a:xfrm>
            <a:off x="6592919" y="2021709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8" type="subTitle"/>
          </p:nvPr>
        </p:nvSpPr>
        <p:spPr>
          <a:xfrm>
            <a:off x="6588985" y="2372140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3">
  <p:cSld name="TITLE_ONLY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239800" y="225925"/>
            <a:ext cx="50391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11993" y="1724188"/>
            <a:ext cx="5370600" cy="457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2" type="subTitle"/>
          </p:nvPr>
        </p:nvSpPr>
        <p:spPr>
          <a:xfrm>
            <a:off x="720325" y="2376150"/>
            <a:ext cx="5851200" cy="26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20"/>
          <p:cNvSpPr/>
          <p:nvPr/>
        </p:nvSpPr>
        <p:spPr>
          <a:xfrm>
            <a:off x="58619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73020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4216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812928" y="1290000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531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601500" y="2580278"/>
            <a:ext cx="38223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type="title"/>
          </p:nvPr>
        </p:nvSpPr>
        <p:spPr>
          <a:xfrm>
            <a:off x="4601500" y="1075442"/>
            <a:ext cx="38223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>
            <a:off x="-6325" y="2342949"/>
            <a:ext cx="3804912" cy="2430786"/>
            <a:chOff x="-6325" y="2342949"/>
            <a:chExt cx="3804912" cy="2430786"/>
          </a:xfrm>
        </p:grpSpPr>
        <p:sp>
          <p:nvSpPr>
            <p:cNvPr id="26" name="Google Shape;26;p3"/>
            <p:cNvSpPr/>
            <p:nvPr/>
          </p:nvSpPr>
          <p:spPr>
            <a:xfrm>
              <a:off x="1299232" y="2342949"/>
              <a:ext cx="2348175" cy="203175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46931" y="3408392"/>
              <a:ext cx="2348158" cy="203175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73981" y="3936721"/>
              <a:ext cx="672502" cy="204749"/>
            </a:xfrm>
            <a:custGeom>
              <a:rect b="b" l="l" r="r" t="t"/>
              <a:pathLst>
                <a:path extrusionOk="0" h="12101" w="39746">
                  <a:moveTo>
                    <a:pt x="1" y="1"/>
                  </a:moveTo>
                  <a:lnTo>
                    <a:pt x="39745" y="1"/>
                  </a:lnTo>
                  <a:lnTo>
                    <a:pt x="39745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908727" y="2872649"/>
              <a:ext cx="1515051" cy="204736"/>
            </a:xfrm>
            <a:custGeom>
              <a:rect b="b" l="l" r="r" t="t"/>
              <a:pathLst>
                <a:path extrusionOk="0" h="12008" w="89542">
                  <a:moveTo>
                    <a:pt x="0" y="1"/>
                  </a:moveTo>
                  <a:lnTo>
                    <a:pt x="0" y="12008"/>
                  </a:lnTo>
                  <a:lnTo>
                    <a:pt x="89541" y="12008"/>
                  </a:lnTo>
                  <a:lnTo>
                    <a:pt x="89541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6325" y="2872649"/>
              <a:ext cx="1513477" cy="204736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450429" y="4568986"/>
              <a:ext cx="2348158" cy="204749"/>
            </a:xfrm>
            <a:custGeom>
              <a:rect b="b" l="l" r="r" t="t"/>
              <a:pathLst>
                <a:path extrusionOk="0" h="12101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101"/>
                  </a:lnTo>
                  <a:lnTo>
                    <a:pt x="0" y="12101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36991" y="2342949"/>
              <a:ext cx="719726" cy="203175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solidFill>
              <a:srgbClr val="FFCF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73981" y="4466620"/>
              <a:ext cx="1326071" cy="204749"/>
            </a:xfrm>
            <a:custGeom>
              <a:rect b="b" l="l" r="r" t="t"/>
              <a:pathLst>
                <a:path extrusionOk="0" h="12101" w="78373">
                  <a:moveTo>
                    <a:pt x="1" y="1"/>
                  </a:moveTo>
                  <a:lnTo>
                    <a:pt x="78373" y="1"/>
                  </a:lnTo>
                  <a:lnTo>
                    <a:pt x="78373" y="12101"/>
                  </a:lnTo>
                  <a:lnTo>
                    <a:pt x="1" y="12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154346" y="3936721"/>
              <a:ext cx="1990672" cy="204749"/>
            </a:xfrm>
            <a:custGeom>
              <a:rect b="b" l="l" r="r" t="t"/>
              <a:pathLst>
                <a:path extrusionOk="0" h="12101" w="117652">
                  <a:moveTo>
                    <a:pt x="1" y="1"/>
                  </a:moveTo>
                  <a:lnTo>
                    <a:pt x="117651" y="1"/>
                  </a:lnTo>
                  <a:lnTo>
                    <a:pt x="117651" y="12101"/>
                  </a:lnTo>
                  <a:lnTo>
                    <a:pt x="1" y="12101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425" y="2491653"/>
              <a:ext cx="699875" cy="20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7993" y="3283246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>
  <p:cSld name="TITLE_AND_TWO_COLUMNS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607072" y="752708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idx="1" type="subTitle"/>
          </p:nvPr>
        </p:nvSpPr>
        <p:spPr>
          <a:xfrm>
            <a:off x="4608575" y="834470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2" type="subTitle"/>
          </p:nvPr>
        </p:nvSpPr>
        <p:spPr>
          <a:xfrm>
            <a:off x="4608575" y="3049443"/>
            <a:ext cx="3600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3" type="title"/>
          </p:nvPr>
        </p:nvSpPr>
        <p:spPr>
          <a:xfrm>
            <a:off x="1607072" y="2962119"/>
            <a:ext cx="26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flipH="1">
            <a:off x="151" y="2343150"/>
            <a:ext cx="1525897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flipH="1">
            <a:off x="36188" y="34076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 flipH="1">
            <a:off x="88" y="2880125"/>
            <a:ext cx="91646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 flipH="1">
            <a:off x="-114" y="4566950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 flipH="1">
            <a:off x="1225224" y="4464592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 flipH="1">
            <a:off x="-27" y="3935075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75" y="2478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396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" type="subTitle"/>
          </p:nvPr>
        </p:nvSpPr>
        <p:spPr>
          <a:xfrm>
            <a:off x="855404" y="2171950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2" type="subTitle"/>
          </p:nvPr>
        </p:nvSpPr>
        <p:spPr>
          <a:xfrm>
            <a:off x="855417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hasCustomPrompt="1" idx="3" type="title"/>
          </p:nvPr>
        </p:nvSpPr>
        <p:spPr>
          <a:xfrm>
            <a:off x="855405" y="1806849"/>
            <a:ext cx="1524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22"/>
          <p:cNvSpPr txBox="1"/>
          <p:nvPr>
            <p:ph idx="4" type="subTitle"/>
          </p:nvPr>
        </p:nvSpPr>
        <p:spPr>
          <a:xfrm>
            <a:off x="3375203" y="2171950"/>
            <a:ext cx="2395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5" type="subTitle"/>
          </p:nvPr>
        </p:nvSpPr>
        <p:spPr>
          <a:xfrm>
            <a:off x="3375204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hasCustomPrompt="1" idx="6" type="title"/>
          </p:nvPr>
        </p:nvSpPr>
        <p:spPr>
          <a:xfrm>
            <a:off x="3375204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7" type="subTitle"/>
          </p:nvPr>
        </p:nvSpPr>
        <p:spPr>
          <a:xfrm>
            <a:off x="5891819" y="2171950"/>
            <a:ext cx="2393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8" type="subTitle"/>
          </p:nvPr>
        </p:nvSpPr>
        <p:spPr>
          <a:xfrm>
            <a:off x="5887885" y="2512083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hasCustomPrompt="1" idx="9" type="title"/>
          </p:nvPr>
        </p:nvSpPr>
        <p:spPr>
          <a:xfrm>
            <a:off x="5887885" y="1806849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22"/>
          <p:cNvSpPr txBox="1"/>
          <p:nvPr>
            <p:ph idx="13" type="subTitle"/>
          </p:nvPr>
        </p:nvSpPr>
        <p:spPr>
          <a:xfrm>
            <a:off x="855396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14" type="subTitle"/>
          </p:nvPr>
        </p:nvSpPr>
        <p:spPr>
          <a:xfrm>
            <a:off x="855396" y="4104131"/>
            <a:ext cx="18804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hasCustomPrompt="1" idx="15" type="title"/>
          </p:nvPr>
        </p:nvSpPr>
        <p:spPr>
          <a:xfrm>
            <a:off x="855396" y="3397628"/>
            <a:ext cx="1524000" cy="4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/>
          <p:nvPr>
            <p:ph idx="16" type="subTitle"/>
          </p:nvPr>
        </p:nvSpPr>
        <p:spPr>
          <a:xfrm>
            <a:off x="3390744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7" type="subTitle"/>
          </p:nvPr>
        </p:nvSpPr>
        <p:spPr>
          <a:xfrm>
            <a:off x="3390744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hasCustomPrompt="1" idx="18" type="title"/>
          </p:nvPr>
        </p:nvSpPr>
        <p:spPr>
          <a:xfrm>
            <a:off x="3390744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22"/>
          <p:cNvSpPr txBox="1"/>
          <p:nvPr>
            <p:ph idx="19" type="subTitle"/>
          </p:nvPr>
        </p:nvSpPr>
        <p:spPr>
          <a:xfrm>
            <a:off x="5887885" y="3762617"/>
            <a:ext cx="2395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idx="20" type="subTitle"/>
          </p:nvPr>
        </p:nvSpPr>
        <p:spPr>
          <a:xfrm>
            <a:off x="5887885" y="4104131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hasCustomPrompt="1" idx="21" type="title"/>
          </p:nvPr>
        </p:nvSpPr>
        <p:spPr>
          <a:xfrm>
            <a:off x="5887885" y="3399428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5" name="Google Shape;235;p22"/>
          <p:cNvGrpSpPr/>
          <p:nvPr/>
        </p:nvGrpSpPr>
        <p:grpSpPr>
          <a:xfrm>
            <a:off x="5663143" y="225920"/>
            <a:ext cx="3827400" cy="1369111"/>
            <a:chOff x="5663143" y="225920"/>
            <a:chExt cx="3827400" cy="1369111"/>
          </a:xfrm>
        </p:grpSpPr>
        <p:sp>
          <p:nvSpPr>
            <p:cNvPr id="236" name="Google Shape;236;p22"/>
            <p:cNvSpPr/>
            <p:nvPr/>
          </p:nvSpPr>
          <p:spPr>
            <a:xfrm>
              <a:off x="5873324" y="225920"/>
              <a:ext cx="2303848" cy="199363"/>
            </a:xfrm>
            <a:custGeom>
              <a:rect b="b" l="l" r="r" t="t"/>
              <a:pathLst>
                <a:path extrusionOk="0" h="8769" w="101346">
                  <a:moveTo>
                    <a:pt x="1" y="0"/>
                  </a:moveTo>
                  <a:lnTo>
                    <a:pt x="101345" y="0"/>
                  </a:lnTo>
                  <a:lnTo>
                    <a:pt x="101345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862233" y="1394121"/>
              <a:ext cx="2305371" cy="200909"/>
            </a:xfrm>
            <a:custGeom>
              <a:rect b="b" l="l" r="r" t="t"/>
              <a:pathLst>
                <a:path extrusionOk="0" h="8837" w="101413">
                  <a:moveTo>
                    <a:pt x="0" y="1"/>
                  </a:moveTo>
                  <a:lnTo>
                    <a:pt x="101413" y="1"/>
                  </a:lnTo>
                  <a:lnTo>
                    <a:pt x="101413" y="8837"/>
                  </a:lnTo>
                  <a:lnTo>
                    <a:pt x="0" y="883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8373376" y="1287494"/>
              <a:ext cx="1117166" cy="200909"/>
            </a:xfrm>
            <a:custGeom>
              <a:rect b="b" l="l" r="r" t="t"/>
              <a:pathLst>
                <a:path extrusionOk="0" h="8837" w="49144">
                  <a:moveTo>
                    <a:pt x="1" y="1"/>
                  </a:moveTo>
                  <a:lnTo>
                    <a:pt x="49144" y="1"/>
                  </a:lnTo>
                  <a:lnTo>
                    <a:pt x="49144" y="8837"/>
                  </a:lnTo>
                  <a:lnTo>
                    <a:pt x="1" y="88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trike="sngStrike"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571735" y="757541"/>
              <a:ext cx="1953085" cy="199363"/>
            </a:xfrm>
            <a:custGeom>
              <a:rect b="b" l="l" r="r" t="t"/>
              <a:pathLst>
                <a:path extrusionOk="0" h="8769" w="85916">
                  <a:moveTo>
                    <a:pt x="1" y="0"/>
                  </a:moveTo>
                  <a:lnTo>
                    <a:pt x="85916" y="0"/>
                  </a:lnTo>
                  <a:lnTo>
                    <a:pt x="85916" y="8769"/>
                  </a:lnTo>
                  <a:lnTo>
                    <a:pt x="1" y="8769"/>
                  </a:lnTo>
                  <a:close/>
                </a:path>
              </a:pathLst>
            </a:custGeom>
            <a:gradFill>
              <a:gsLst>
                <a:gs pos="0">
                  <a:srgbClr val="E766DB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3143" y="641989"/>
              <a:ext cx="1210375" cy="1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">
  <p:cSld name="TITLE_AND_TWO_COLUMNS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718300" y="538325"/>
            <a:ext cx="49095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718305" y="1508099"/>
            <a:ext cx="2427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2" type="subTitle"/>
          </p:nvPr>
        </p:nvSpPr>
        <p:spPr>
          <a:xfrm>
            <a:off x="718339" y="1847005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3" type="subTitle"/>
          </p:nvPr>
        </p:nvSpPr>
        <p:spPr>
          <a:xfrm>
            <a:off x="3385316" y="2565134"/>
            <a:ext cx="24324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4" type="subTitle"/>
          </p:nvPr>
        </p:nvSpPr>
        <p:spPr>
          <a:xfrm>
            <a:off x="3385315" y="2907069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5" type="subTitle"/>
          </p:nvPr>
        </p:nvSpPr>
        <p:spPr>
          <a:xfrm>
            <a:off x="6025019" y="3626189"/>
            <a:ext cx="24324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6" type="subTitle"/>
          </p:nvPr>
        </p:nvSpPr>
        <p:spPr>
          <a:xfrm>
            <a:off x="6021075" y="3968124"/>
            <a:ext cx="242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3"/>
          <p:cNvSpPr/>
          <p:nvPr/>
        </p:nvSpPr>
        <p:spPr>
          <a:xfrm flipH="1">
            <a:off x="36165" y="340681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 flipH="1">
            <a:off x="1878770" y="393280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 flipH="1">
            <a:off x="-138" y="4565513"/>
            <a:ext cx="1374963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 flipH="1">
            <a:off x="1225201" y="446313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flipH="1">
            <a:off x="-51" y="3932800"/>
            <a:ext cx="1670953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0218" y="327745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ONE_COLUMN_TEXT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720300" y="538325"/>
            <a:ext cx="38811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5118562" y="3401855"/>
            <a:ext cx="31368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7242489" y="228218"/>
            <a:ext cx="1901528" cy="1263929"/>
            <a:chOff x="1666875" y="659700"/>
            <a:chExt cx="2809586" cy="1867507"/>
          </a:xfrm>
        </p:grpSpPr>
        <p:sp>
          <p:nvSpPr>
            <p:cNvPr id="267" name="Google Shape;267;p24"/>
            <p:cNvSpPr/>
            <p:nvPr/>
          </p:nvSpPr>
          <p:spPr>
            <a:xfrm>
              <a:off x="3595895" y="65970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327722" y="2227007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666875" y="1448947"/>
              <a:ext cx="2236225" cy="300200"/>
            </a:xfrm>
            <a:custGeom>
              <a:rect b="b" l="l" r="r" t="t"/>
              <a:pathLst>
                <a:path extrusionOk="0" h="12008" w="89449">
                  <a:moveTo>
                    <a:pt x="0" y="1"/>
                  </a:moveTo>
                  <a:lnTo>
                    <a:pt x="0" y="12008"/>
                  </a:lnTo>
                  <a:lnTo>
                    <a:pt x="89448" y="12008"/>
                  </a:lnTo>
                  <a:lnTo>
                    <a:pt x="89448" y="1"/>
                  </a:lnTo>
                  <a:close/>
                </a:path>
              </a:pathLst>
            </a:custGeom>
            <a:solidFill>
              <a:srgbClr val="25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2174150" y="65970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00150" y="373146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993" y="118998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ONE_COLUMN_TEXT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4601500" y="140841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25"/>
          <p:cNvSpPr txBox="1"/>
          <p:nvPr>
            <p:ph idx="1" type="subTitle"/>
          </p:nvPr>
        </p:nvSpPr>
        <p:spPr>
          <a:xfrm>
            <a:off x="4604400" y="2910735"/>
            <a:ext cx="3819300" cy="20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/>
          <p:nvPr/>
        </p:nvSpPr>
        <p:spPr>
          <a:xfrm flipH="1">
            <a:off x="-66802" y="2348150"/>
            <a:ext cx="161090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 flipH="1">
            <a:off x="36188" y="3407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1878793" y="3938231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 flipH="1">
            <a:off x="-66844" y="2877425"/>
            <a:ext cx="983395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 flipH="1">
            <a:off x="1318131" y="287741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 flipH="1">
            <a:off x="-66728" y="4566025"/>
            <a:ext cx="1441577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 flipH="1">
            <a:off x="1786609" y="234814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 flipH="1">
            <a:off x="1225224" y="4463659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 flipH="1">
            <a:off x="-66794" y="3938225"/>
            <a:ext cx="173772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25" y="248320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43" y="3284173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TITLE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ctrTitle"/>
          </p:nvPr>
        </p:nvSpPr>
        <p:spPr>
          <a:xfrm>
            <a:off x="4606318" y="1014003"/>
            <a:ext cx="44517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6"/>
          <p:cNvSpPr txBox="1"/>
          <p:nvPr>
            <p:ph hasCustomPrompt="1" idx="2" type="title"/>
          </p:nvPr>
        </p:nvSpPr>
        <p:spPr>
          <a:xfrm>
            <a:off x="1696313" y="460266"/>
            <a:ext cx="29100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26"/>
          <p:cNvSpPr/>
          <p:nvPr/>
        </p:nvSpPr>
        <p:spPr>
          <a:xfrm>
            <a:off x="96222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80777" y="44673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3" y="499733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766964" y="3937366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-12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1084692" y="49955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1993" y="4371326"/>
            <a:ext cx="1210375" cy="1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6"/>
          <p:cNvGrpSpPr/>
          <p:nvPr/>
        </p:nvGrpSpPr>
        <p:grpSpPr>
          <a:xfrm>
            <a:off x="7333313" y="225922"/>
            <a:ext cx="1987326" cy="734779"/>
            <a:chOff x="2174150" y="979440"/>
            <a:chExt cx="2936357" cy="1085666"/>
          </a:xfrm>
        </p:grpSpPr>
        <p:sp>
          <p:nvSpPr>
            <p:cNvPr id="300" name="Google Shape;300;p26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61846" y="1764906"/>
              <a:ext cx="2148661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93" y="3841338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7437250" y="4467350"/>
            <a:ext cx="1454067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TITLE_1_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ctrTitle"/>
          </p:nvPr>
        </p:nvSpPr>
        <p:spPr>
          <a:xfrm>
            <a:off x="756875" y="2091406"/>
            <a:ext cx="38517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8" name="Google Shape;308;p27"/>
          <p:cNvSpPr txBox="1"/>
          <p:nvPr>
            <p:ph hasCustomPrompt="1" idx="2" type="title"/>
          </p:nvPr>
        </p:nvSpPr>
        <p:spPr>
          <a:xfrm>
            <a:off x="748216" y="545845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27"/>
          <p:cNvSpPr/>
          <p:nvPr/>
        </p:nvSpPr>
        <p:spPr>
          <a:xfrm>
            <a:off x="6649878" y="340387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259370" y="393609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290764" y="393609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5687638" y="340387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TITLE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ctrTitle"/>
          </p:nvPr>
        </p:nvSpPr>
        <p:spPr>
          <a:xfrm>
            <a:off x="4608575" y="1556325"/>
            <a:ext cx="33399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9" name="Google Shape;319;p28"/>
          <p:cNvSpPr txBox="1"/>
          <p:nvPr>
            <p:ph hasCustomPrompt="1" idx="2" type="title"/>
          </p:nvPr>
        </p:nvSpPr>
        <p:spPr>
          <a:xfrm>
            <a:off x="756875" y="540818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28"/>
          <p:cNvSpPr/>
          <p:nvPr/>
        </p:nvSpPr>
        <p:spPr>
          <a:xfrm>
            <a:off x="1299232" y="2877422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440931" y="394187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273981" y="446739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1908724" y="3409641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-6332" y="3409641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36991" y="2877422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solidFill>
            <a:srgbClr val="FFCF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154346" y="4467394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25" y="3250425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93" y="4050556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TITLE_1_2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ctrTitle"/>
          </p:nvPr>
        </p:nvSpPr>
        <p:spPr>
          <a:xfrm>
            <a:off x="4608575" y="1147932"/>
            <a:ext cx="2730000" cy="14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2" name="Google Shape;332;p29"/>
          <p:cNvSpPr txBox="1"/>
          <p:nvPr>
            <p:ph hasCustomPrompt="1" idx="2" type="title"/>
          </p:nvPr>
        </p:nvSpPr>
        <p:spPr>
          <a:xfrm>
            <a:off x="756875" y="1060574"/>
            <a:ext cx="3851700" cy="17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3" name="Google Shape;333;p29"/>
          <p:cNvSpPr/>
          <p:nvPr/>
        </p:nvSpPr>
        <p:spPr>
          <a:xfrm>
            <a:off x="6649878" y="3407397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5791577" y="447185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624628" y="5003907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7628945" y="39396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5687638" y="3407397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504992" y="5003907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440931" y="3411903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273981" y="393741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-6321" y="4996746"/>
            <a:ext cx="2348158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273981" y="4471680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1154346" y="393741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1993" y="3520581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TITLE_AND_TWO_COLUMNS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1" type="subTitle"/>
          </p:nvPr>
        </p:nvSpPr>
        <p:spPr>
          <a:xfrm>
            <a:off x="855404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2" type="subTitle"/>
          </p:nvPr>
        </p:nvSpPr>
        <p:spPr>
          <a:xfrm>
            <a:off x="831825" y="2131168"/>
            <a:ext cx="15171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3" type="subTitle"/>
          </p:nvPr>
        </p:nvSpPr>
        <p:spPr>
          <a:xfrm>
            <a:off x="3375203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4" type="subTitle"/>
          </p:nvPr>
        </p:nvSpPr>
        <p:spPr>
          <a:xfrm>
            <a:off x="3351604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0"/>
          <p:cNvSpPr txBox="1"/>
          <p:nvPr>
            <p:ph idx="5" type="subTitle"/>
          </p:nvPr>
        </p:nvSpPr>
        <p:spPr>
          <a:xfrm>
            <a:off x="5891819" y="179095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0"/>
          <p:cNvSpPr txBox="1"/>
          <p:nvPr>
            <p:ph idx="6" type="subTitle"/>
          </p:nvPr>
        </p:nvSpPr>
        <p:spPr>
          <a:xfrm>
            <a:off x="5887885" y="2131161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0"/>
          <p:cNvSpPr txBox="1"/>
          <p:nvPr>
            <p:ph idx="7" type="subTitle"/>
          </p:nvPr>
        </p:nvSpPr>
        <p:spPr>
          <a:xfrm>
            <a:off x="855396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0"/>
          <p:cNvSpPr txBox="1"/>
          <p:nvPr>
            <p:ph idx="8" type="subTitle"/>
          </p:nvPr>
        </p:nvSpPr>
        <p:spPr>
          <a:xfrm>
            <a:off x="855396" y="3824158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0"/>
          <p:cNvSpPr txBox="1"/>
          <p:nvPr>
            <p:ph idx="9" type="subTitle"/>
          </p:nvPr>
        </p:nvSpPr>
        <p:spPr>
          <a:xfrm>
            <a:off x="339074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0"/>
          <p:cNvSpPr txBox="1"/>
          <p:nvPr>
            <p:ph idx="13" type="subTitle"/>
          </p:nvPr>
        </p:nvSpPr>
        <p:spPr>
          <a:xfrm>
            <a:off x="3390744" y="3826999"/>
            <a:ext cx="1518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0"/>
          <p:cNvSpPr txBox="1"/>
          <p:nvPr>
            <p:ph idx="14" type="subTitle"/>
          </p:nvPr>
        </p:nvSpPr>
        <p:spPr>
          <a:xfrm>
            <a:off x="5887894" y="348379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0"/>
          <p:cNvSpPr txBox="1"/>
          <p:nvPr>
            <p:ph idx="15" type="subTitle"/>
          </p:nvPr>
        </p:nvSpPr>
        <p:spPr>
          <a:xfrm>
            <a:off x="5887885" y="3826999"/>
            <a:ext cx="15180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0"/>
          <p:cNvSpPr/>
          <p:nvPr/>
        </p:nvSpPr>
        <p:spPr>
          <a:xfrm>
            <a:off x="6862233" y="758854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7569896" y="12875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8373375" y="65700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363" name="Google Shape;363;p30"/>
          <p:cNvSpPr/>
          <p:nvPr/>
        </p:nvSpPr>
        <p:spPr>
          <a:xfrm>
            <a:off x="6571735" y="223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3327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8303105" y="620950"/>
            <a:ext cx="840967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306526" y="225364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05868" y="76483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720300" y="1230031"/>
            <a:ext cx="77034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1">
  <p:cSld name="TITLE_AND_TWO_COLUMNS_1_2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31"/>
          <p:cNvSpPr txBox="1"/>
          <p:nvPr>
            <p:ph idx="1" type="subTitle"/>
          </p:nvPr>
        </p:nvSpPr>
        <p:spPr>
          <a:xfrm>
            <a:off x="936768" y="2250496"/>
            <a:ext cx="18288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idx="2" type="subTitle"/>
          </p:nvPr>
        </p:nvSpPr>
        <p:spPr>
          <a:xfrm>
            <a:off x="936769" y="2589971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3" type="subTitle"/>
          </p:nvPr>
        </p:nvSpPr>
        <p:spPr>
          <a:xfrm>
            <a:off x="6405277" y="1715661"/>
            <a:ext cx="201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1"/>
          <p:cNvSpPr txBox="1"/>
          <p:nvPr>
            <p:ph idx="4" type="subTitle"/>
          </p:nvPr>
        </p:nvSpPr>
        <p:spPr>
          <a:xfrm>
            <a:off x="6405277" y="2057891"/>
            <a:ext cx="1740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1"/>
          <p:cNvSpPr txBox="1"/>
          <p:nvPr>
            <p:ph idx="5" type="subTitle"/>
          </p:nvPr>
        </p:nvSpPr>
        <p:spPr>
          <a:xfrm>
            <a:off x="936761" y="3430400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1"/>
          <p:cNvSpPr txBox="1"/>
          <p:nvPr>
            <p:ph idx="6" type="subTitle"/>
          </p:nvPr>
        </p:nvSpPr>
        <p:spPr>
          <a:xfrm>
            <a:off x="936761" y="3774864"/>
            <a:ext cx="1828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7" type="subTitle"/>
          </p:nvPr>
        </p:nvSpPr>
        <p:spPr>
          <a:xfrm>
            <a:off x="6405277" y="2883407"/>
            <a:ext cx="2011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1"/>
          <p:cNvSpPr txBox="1"/>
          <p:nvPr>
            <p:ph idx="8" type="subTitle"/>
          </p:nvPr>
        </p:nvSpPr>
        <p:spPr>
          <a:xfrm>
            <a:off x="6405277" y="3231548"/>
            <a:ext cx="1828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6" name="Google Shape;376;p31"/>
          <p:cNvGrpSpPr/>
          <p:nvPr/>
        </p:nvGrpSpPr>
        <p:grpSpPr>
          <a:xfrm>
            <a:off x="7619063" y="225922"/>
            <a:ext cx="1558318" cy="734779"/>
            <a:chOff x="2174150" y="979440"/>
            <a:chExt cx="2302479" cy="1085666"/>
          </a:xfrm>
        </p:grpSpPr>
        <p:sp>
          <p:nvSpPr>
            <p:cNvPr id="377" name="Google Shape;377;p31"/>
            <p:cNvSpPr/>
            <p:nvPr/>
          </p:nvSpPr>
          <p:spPr>
            <a:xfrm>
              <a:off x="3595895" y="979445"/>
              <a:ext cx="880565" cy="300200"/>
            </a:xfrm>
            <a:custGeom>
              <a:rect b="b" l="l" r="r" t="t"/>
              <a:pathLst>
                <a:path extrusionOk="0" h="12008" w="138781">
                  <a:moveTo>
                    <a:pt x="1" y="0"/>
                  </a:moveTo>
                  <a:lnTo>
                    <a:pt x="138780" y="0"/>
                  </a:lnTo>
                  <a:lnTo>
                    <a:pt x="138780" y="12007"/>
                  </a:lnTo>
                  <a:lnTo>
                    <a:pt x="1" y="12007"/>
                  </a:lnTo>
                  <a:close/>
                </a:path>
              </a:pathLst>
            </a:custGeom>
            <a:gradFill>
              <a:gsLst>
                <a:gs pos="0">
                  <a:srgbClr val="F64E81"/>
                </a:gs>
                <a:gs pos="100000">
                  <a:srgbClr val="D86ED5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961846" y="1764906"/>
              <a:ext cx="1514784" cy="300200"/>
            </a:xfrm>
            <a:custGeom>
              <a:rect b="b" l="l" r="r" t="t"/>
              <a:pathLst>
                <a:path extrusionOk="0" h="12008" w="138780">
                  <a:moveTo>
                    <a:pt x="0" y="1"/>
                  </a:moveTo>
                  <a:lnTo>
                    <a:pt x="138780" y="1"/>
                  </a:lnTo>
                  <a:lnTo>
                    <a:pt x="138780" y="12008"/>
                  </a:lnTo>
                  <a:lnTo>
                    <a:pt x="0" y="12008"/>
                  </a:lnTo>
                  <a:close/>
                </a:path>
              </a:pathLst>
            </a:custGeom>
            <a:gradFill>
              <a:gsLst>
                <a:gs pos="0">
                  <a:srgbClr val="45FFFF"/>
                </a:gs>
                <a:gs pos="100000">
                  <a:srgbClr val="0083F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74150" y="979440"/>
              <a:ext cx="1063425" cy="300200"/>
            </a:xfrm>
            <a:custGeom>
              <a:rect b="b" l="l" r="r" t="t"/>
              <a:pathLst>
                <a:path extrusionOk="0" h="12008" w="42537">
                  <a:moveTo>
                    <a:pt x="0" y="0"/>
                  </a:moveTo>
                  <a:lnTo>
                    <a:pt x="42537" y="0"/>
                  </a:lnTo>
                  <a:lnTo>
                    <a:pt x="42537" y="12007"/>
                  </a:lnTo>
                  <a:lnTo>
                    <a:pt x="0" y="12007"/>
                  </a:lnTo>
                  <a:close/>
                </a:path>
              </a:pathLst>
            </a:custGeom>
            <a:gradFill>
              <a:gsLst>
                <a:gs pos="0">
                  <a:srgbClr val="FAE08F"/>
                </a:gs>
                <a:gs pos="100000">
                  <a:srgbClr val="FFC24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78221" y="661492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 2">
  <p:cSld name="TITLE_AND_TWO_COLUMNS_1_2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32"/>
          <p:cNvSpPr txBox="1"/>
          <p:nvPr>
            <p:ph idx="1" type="subTitle"/>
          </p:nvPr>
        </p:nvSpPr>
        <p:spPr>
          <a:xfrm>
            <a:off x="720300" y="143594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2"/>
          <p:cNvSpPr txBox="1"/>
          <p:nvPr>
            <p:ph idx="2" type="subTitle"/>
          </p:nvPr>
        </p:nvSpPr>
        <p:spPr>
          <a:xfrm>
            <a:off x="1037100" y="190044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2"/>
          <p:cNvSpPr txBox="1"/>
          <p:nvPr>
            <p:ph idx="3" type="subTitle"/>
          </p:nvPr>
        </p:nvSpPr>
        <p:spPr>
          <a:xfrm>
            <a:off x="720300" y="2850783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2"/>
          <p:cNvSpPr txBox="1"/>
          <p:nvPr>
            <p:ph idx="4" type="subTitle"/>
          </p:nvPr>
        </p:nvSpPr>
        <p:spPr>
          <a:xfrm>
            <a:off x="1037100" y="3309992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2"/>
          <p:cNvSpPr txBox="1"/>
          <p:nvPr>
            <p:ph idx="5" type="subTitle"/>
          </p:nvPr>
        </p:nvSpPr>
        <p:spPr>
          <a:xfrm>
            <a:off x="6324610" y="214439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2"/>
          <p:cNvSpPr txBox="1"/>
          <p:nvPr>
            <p:ph idx="6" type="subTitle"/>
          </p:nvPr>
        </p:nvSpPr>
        <p:spPr>
          <a:xfrm>
            <a:off x="6324610" y="2608894"/>
            <a:ext cx="17823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2"/>
          <p:cNvSpPr txBox="1"/>
          <p:nvPr>
            <p:ph idx="7" type="subTitle"/>
          </p:nvPr>
        </p:nvSpPr>
        <p:spPr>
          <a:xfrm>
            <a:off x="6324607" y="3536627"/>
            <a:ext cx="2099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2"/>
          <p:cNvSpPr txBox="1"/>
          <p:nvPr>
            <p:ph idx="8" type="subTitle"/>
          </p:nvPr>
        </p:nvSpPr>
        <p:spPr>
          <a:xfrm>
            <a:off x="6324603" y="4023638"/>
            <a:ext cx="1667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2"/>
          <p:cNvSpPr/>
          <p:nvPr/>
        </p:nvSpPr>
        <p:spPr>
          <a:xfrm flipH="1">
            <a:off x="-28774" y="4474938"/>
            <a:ext cx="749070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 flipH="1">
            <a:off x="6685363" y="222815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 flipH="1">
            <a:off x="8527968" y="748469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 flipH="1">
            <a:off x="-28690" y="4997325"/>
            <a:ext cx="1394739" cy="20471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 flipH="1">
            <a:off x="7874399" y="1273897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 flipH="1">
            <a:off x="6329434" y="748469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00" y="4864750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318" y="944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2">
  <p:cSld name="TITLE_AND_TWO_COLUMNS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33"/>
          <p:cNvSpPr txBox="1"/>
          <p:nvPr>
            <p:ph idx="1" type="subTitle"/>
          </p:nvPr>
        </p:nvSpPr>
        <p:spPr>
          <a:xfrm>
            <a:off x="703004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3"/>
          <p:cNvSpPr txBox="1"/>
          <p:nvPr>
            <p:ph idx="2" type="subTitle"/>
          </p:nvPr>
        </p:nvSpPr>
        <p:spPr>
          <a:xfrm>
            <a:off x="703004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3"/>
          <p:cNvSpPr txBox="1"/>
          <p:nvPr>
            <p:ph idx="3" type="subTitle"/>
          </p:nvPr>
        </p:nvSpPr>
        <p:spPr>
          <a:xfrm>
            <a:off x="3632152" y="3932701"/>
            <a:ext cx="1881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3"/>
          <p:cNvSpPr txBox="1"/>
          <p:nvPr>
            <p:ph idx="4" type="subTitle"/>
          </p:nvPr>
        </p:nvSpPr>
        <p:spPr>
          <a:xfrm>
            <a:off x="3632902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3"/>
          <p:cNvSpPr txBox="1"/>
          <p:nvPr>
            <p:ph idx="5" type="subTitle"/>
          </p:nvPr>
        </p:nvSpPr>
        <p:spPr>
          <a:xfrm>
            <a:off x="6517841" y="3932701"/>
            <a:ext cx="1885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3"/>
          <p:cNvSpPr txBox="1"/>
          <p:nvPr>
            <p:ph idx="6" type="subTitle"/>
          </p:nvPr>
        </p:nvSpPr>
        <p:spPr>
          <a:xfrm>
            <a:off x="6520391" y="2511795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3"/>
          <p:cNvSpPr/>
          <p:nvPr/>
        </p:nvSpPr>
        <p:spPr>
          <a:xfrm>
            <a:off x="5873324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6862225" y="1290288"/>
            <a:ext cx="2303850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7569896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8186822" y="1188425"/>
            <a:ext cx="979194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13" name="Google Shape;413;p33"/>
          <p:cNvSpPr/>
          <p:nvPr/>
        </p:nvSpPr>
        <p:spPr>
          <a:xfrm>
            <a:off x="6562210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3618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3">
  <p:cSld name="TITLE_AND_TWO_COLUMNS_1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720300" y="538318"/>
            <a:ext cx="488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34"/>
          <p:cNvSpPr txBox="1"/>
          <p:nvPr>
            <p:ph idx="1" type="subTitle"/>
          </p:nvPr>
        </p:nvSpPr>
        <p:spPr>
          <a:xfrm>
            <a:off x="735904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34"/>
          <p:cNvSpPr txBox="1"/>
          <p:nvPr>
            <p:ph idx="2" type="subTitle"/>
          </p:nvPr>
        </p:nvSpPr>
        <p:spPr>
          <a:xfrm>
            <a:off x="736950" y="3282487"/>
            <a:ext cx="20280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4"/>
          <p:cNvSpPr txBox="1"/>
          <p:nvPr>
            <p:ph idx="3" type="subTitle"/>
          </p:nvPr>
        </p:nvSpPr>
        <p:spPr>
          <a:xfrm>
            <a:off x="3556432" y="2942601"/>
            <a:ext cx="2030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34"/>
          <p:cNvSpPr txBox="1"/>
          <p:nvPr>
            <p:ph idx="4" type="subTitle"/>
          </p:nvPr>
        </p:nvSpPr>
        <p:spPr>
          <a:xfrm>
            <a:off x="3556432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idx="5" type="subTitle"/>
          </p:nvPr>
        </p:nvSpPr>
        <p:spPr>
          <a:xfrm>
            <a:off x="6377992" y="2939301"/>
            <a:ext cx="20301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6" type="subTitle"/>
          </p:nvPr>
        </p:nvSpPr>
        <p:spPr>
          <a:xfrm>
            <a:off x="6377997" y="3282478"/>
            <a:ext cx="20301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4"/>
          <p:cNvSpPr/>
          <p:nvPr/>
        </p:nvSpPr>
        <p:spPr>
          <a:xfrm>
            <a:off x="5920949" y="2265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6924125" y="1288488"/>
            <a:ext cx="2219931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7617521" y="1817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8421000" y="1178900"/>
            <a:ext cx="7230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28" name="Google Shape;428;p34"/>
          <p:cNvSpPr/>
          <p:nvPr/>
        </p:nvSpPr>
        <p:spPr>
          <a:xfrm>
            <a:off x="6619360" y="761516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6692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2">
  <p:cSld name="TITLE_AND_TWO_COLUMNS_1_1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4605338" y="1684960"/>
            <a:ext cx="23958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35"/>
          <p:cNvSpPr txBox="1"/>
          <p:nvPr>
            <p:ph idx="1" type="subTitle"/>
          </p:nvPr>
        </p:nvSpPr>
        <p:spPr>
          <a:xfrm>
            <a:off x="4605338" y="3177592"/>
            <a:ext cx="38349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5"/>
          <p:cNvSpPr/>
          <p:nvPr/>
        </p:nvSpPr>
        <p:spPr>
          <a:xfrm>
            <a:off x="6631049" y="225920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10213663" y="-1535996"/>
            <a:ext cx="1484910" cy="199363"/>
          </a:xfrm>
          <a:custGeom>
            <a:rect b="b" l="l" r="r" t="t"/>
            <a:pathLst>
              <a:path extrusionOk="0" h="8769" w="65321">
                <a:moveTo>
                  <a:pt x="0" y="0"/>
                </a:moveTo>
                <a:lnTo>
                  <a:pt x="0" y="8768"/>
                </a:lnTo>
                <a:lnTo>
                  <a:pt x="65320" y="8768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8373375" y="1187050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38" name="Google Shape;438;p35"/>
          <p:cNvSpPr/>
          <p:nvPr/>
        </p:nvSpPr>
        <p:spPr>
          <a:xfrm>
            <a:off x="7214510" y="7562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5918" y="86501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3">
  <p:cSld name="TITLE_AND_TWO_COLUMNS_1_1_1_1_2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720300" y="1409361"/>
            <a:ext cx="23958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36"/>
          <p:cNvSpPr txBox="1"/>
          <p:nvPr>
            <p:ph idx="1" type="subTitle"/>
          </p:nvPr>
        </p:nvSpPr>
        <p:spPr>
          <a:xfrm>
            <a:off x="720300" y="2906769"/>
            <a:ext cx="3831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36"/>
          <p:cNvSpPr/>
          <p:nvPr/>
        </p:nvSpPr>
        <p:spPr>
          <a:xfrm flipH="1">
            <a:off x="741882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 flipH="1">
            <a:off x="7638196" y="226000"/>
            <a:ext cx="1534379" cy="200931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 flipH="1">
            <a:off x="8026842" y="128750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 flipH="1">
            <a:off x="1119187" y="660870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48" name="Google Shape;448;p36"/>
          <p:cNvSpPr/>
          <p:nvPr/>
        </p:nvSpPr>
        <p:spPr>
          <a:xfrm flipH="1">
            <a:off x="-51" y="757525"/>
            <a:ext cx="1804451" cy="199385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6776535" y="75754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7943" y="665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4">
  <p:cSld name="TITLE_AND_TWO_COLUMNS_1_1_1_1_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type="title"/>
          </p:nvPr>
        </p:nvSpPr>
        <p:spPr>
          <a:xfrm>
            <a:off x="720300" y="1409199"/>
            <a:ext cx="23922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7"/>
          <p:cNvSpPr txBox="1"/>
          <p:nvPr>
            <p:ph idx="1" type="subTitle"/>
          </p:nvPr>
        </p:nvSpPr>
        <p:spPr>
          <a:xfrm>
            <a:off x="720300" y="2906776"/>
            <a:ext cx="23922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37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4">
  <p:cSld name="TITLE_AND_TWO_COLUMNS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" type="subTitle"/>
          </p:nvPr>
        </p:nvSpPr>
        <p:spPr>
          <a:xfrm>
            <a:off x="894923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38"/>
          <p:cNvSpPr txBox="1"/>
          <p:nvPr>
            <p:ph idx="2" type="subTitle"/>
          </p:nvPr>
        </p:nvSpPr>
        <p:spPr>
          <a:xfrm>
            <a:off x="894923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8"/>
          <p:cNvSpPr txBox="1"/>
          <p:nvPr>
            <p:ph idx="3" type="subTitle"/>
          </p:nvPr>
        </p:nvSpPr>
        <p:spPr>
          <a:xfrm>
            <a:off x="3696047" y="3407960"/>
            <a:ext cx="2099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8"/>
          <p:cNvSpPr txBox="1"/>
          <p:nvPr>
            <p:ph idx="4" type="subTitle"/>
          </p:nvPr>
        </p:nvSpPr>
        <p:spPr>
          <a:xfrm>
            <a:off x="3696047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8"/>
          <p:cNvSpPr txBox="1"/>
          <p:nvPr>
            <p:ph idx="5" type="subTitle"/>
          </p:nvPr>
        </p:nvSpPr>
        <p:spPr>
          <a:xfrm>
            <a:off x="6480510" y="3407960"/>
            <a:ext cx="2103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8"/>
          <p:cNvSpPr txBox="1"/>
          <p:nvPr>
            <p:ph idx="6" type="subTitle"/>
          </p:nvPr>
        </p:nvSpPr>
        <p:spPr>
          <a:xfrm>
            <a:off x="6480510" y="3761750"/>
            <a:ext cx="2103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type="title"/>
          </p:nvPr>
        </p:nvSpPr>
        <p:spPr>
          <a:xfrm>
            <a:off x="4572000" y="538325"/>
            <a:ext cx="38328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38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77" name="Google Shape;477;p38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hree columns 5">
  <p:cSld name="TITLE_AND_TWO_COLUMNS_1_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39"/>
          <p:cNvSpPr txBox="1"/>
          <p:nvPr>
            <p:ph idx="1" type="subTitle"/>
          </p:nvPr>
        </p:nvSpPr>
        <p:spPr>
          <a:xfrm>
            <a:off x="8279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39"/>
          <p:cNvSpPr txBox="1"/>
          <p:nvPr>
            <p:ph idx="2" type="subTitle"/>
          </p:nvPr>
        </p:nvSpPr>
        <p:spPr>
          <a:xfrm>
            <a:off x="8279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39"/>
          <p:cNvSpPr/>
          <p:nvPr/>
        </p:nvSpPr>
        <p:spPr>
          <a:xfrm>
            <a:off x="5873324" y="227682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6862233" y="12892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7569896" y="18150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8373375" y="11826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487" name="Google Shape;487;p39"/>
          <p:cNvSpPr/>
          <p:nvPr/>
        </p:nvSpPr>
        <p:spPr>
          <a:xfrm>
            <a:off x="6571735" y="7555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4364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>
            <p:ph idx="3" type="subTitle"/>
          </p:nvPr>
        </p:nvSpPr>
        <p:spPr>
          <a:xfrm>
            <a:off x="374470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9"/>
          <p:cNvSpPr txBox="1"/>
          <p:nvPr>
            <p:ph idx="4" type="subTitle"/>
          </p:nvPr>
        </p:nvSpPr>
        <p:spPr>
          <a:xfrm>
            <a:off x="3744704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9"/>
          <p:cNvSpPr txBox="1"/>
          <p:nvPr>
            <p:ph idx="5" type="subTitle"/>
          </p:nvPr>
        </p:nvSpPr>
        <p:spPr>
          <a:xfrm>
            <a:off x="6469750" y="2713501"/>
            <a:ext cx="24279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9"/>
          <p:cNvSpPr txBox="1"/>
          <p:nvPr>
            <p:ph idx="6" type="subTitle"/>
          </p:nvPr>
        </p:nvSpPr>
        <p:spPr>
          <a:xfrm>
            <a:off x="6469767" y="3055399"/>
            <a:ext cx="1880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9"/>
          <p:cNvSpPr txBox="1"/>
          <p:nvPr>
            <p:ph hasCustomPrompt="1" idx="7" type="title"/>
          </p:nvPr>
        </p:nvSpPr>
        <p:spPr>
          <a:xfrm>
            <a:off x="82790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39"/>
          <p:cNvSpPr txBox="1"/>
          <p:nvPr>
            <p:ph hasCustomPrompt="1" idx="8" type="title"/>
          </p:nvPr>
        </p:nvSpPr>
        <p:spPr>
          <a:xfrm>
            <a:off x="3744704" y="362918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39"/>
          <p:cNvSpPr txBox="1"/>
          <p:nvPr>
            <p:ph hasCustomPrompt="1" idx="9" type="title"/>
          </p:nvPr>
        </p:nvSpPr>
        <p:spPr>
          <a:xfrm>
            <a:off x="6469754" y="3649763"/>
            <a:ext cx="1524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2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/>
          <p:nvPr>
            <p:ph type="title"/>
          </p:nvPr>
        </p:nvSpPr>
        <p:spPr>
          <a:xfrm>
            <a:off x="720300" y="566203"/>
            <a:ext cx="38811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9" name="Google Shape;499;p40"/>
          <p:cNvSpPr txBox="1"/>
          <p:nvPr>
            <p:ph idx="1" type="subTitle"/>
          </p:nvPr>
        </p:nvSpPr>
        <p:spPr>
          <a:xfrm>
            <a:off x="5879525" y="1854705"/>
            <a:ext cx="2544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0"/>
          <p:cNvSpPr/>
          <p:nvPr/>
        </p:nvSpPr>
        <p:spPr>
          <a:xfrm>
            <a:off x="6649878" y="3405209"/>
            <a:ext cx="234817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0"/>
          <p:cNvSpPr/>
          <p:nvPr/>
        </p:nvSpPr>
        <p:spPr>
          <a:xfrm>
            <a:off x="5791577" y="4468328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/>
          <p:nvPr/>
        </p:nvSpPr>
        <p:spPr>
          <a:xfrm>
            <a:off x="5624628" y="5000382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/>
          <p:nvPr/>
        </p:nvSpPr>
        <p:spPr>
          <a:xfrm>
            <a:off x="7259370" y="3931329"/>
            <a:ext cx="1515051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5344314" y="3931329"/>
            <a:ext cx="1513477" cy="203175"/>
          </a:xfrm>
          <a:custGeom>
            <a:rect b="b" l="l" r="r" t="t"/>
            <a:pathLst>
              <a:path extrusionOk="0" h="12008" w="89449">
                <a:moveTo>
                  <a:pt x="0" y="1"/>
                </a:moveTo>
                <a:lnTo>
                  <a:pt x="0" y="12008"/>
                </a:lnTo>
                <a:lnTo>
                  <a:pt x="89448" y="12008"/>
                </a:lnTo>
                <a:lnTo>
                  <a:pt x="89448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5687638" y="3405209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6504992" y="5000382"/>
            <a:ext cx="1990672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1975" y="3550138"/>
            <a:ext cx="699875" cy="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693" y="433938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 txBox="1"/>
          <p:nvPr/>
        </p:nvSpPr>
        <p:spPr>
          <a:xfrm>
            <a:off x="720300" y="2966887"/>
            <a:ext cx="3231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0" name="Google Shape;5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720300" y="93650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720300" y="1851308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602749" y="3234050"/>
            <a:ext cx="3482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602749" y="2319250"/>
            <a:ext cx="34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>
            <a:off x="5873324" y="22981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6862233" y="1285216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7874696" y="1814711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373375" y="1094800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4" name="Google Shape;54;p5"/>
          <p:cNvSpPr/>
          <p:nvPr/>
        </p:nvSpPr>
        <p:spPr>
          <a:xfrm>
            <a:off x="6571735" y="75468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AND_TWO_COLUMNS_1_1_1_1_1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720300" y="538332"/>
            <a:ext cx="4882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41"/>
          <p:cNvSpPr/>
          <p:nvPr/>
        </p:nvSpPr>
        <p:spPr>
          <a:xfrm>
            <a:off x="5873324" y="22644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6862233" y="1294592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7569896" y="181646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8373375" y="1187975"/>
            <a:ext cx="794167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17" name="Google Shape;517;p41"/>
          <p:cNvSpPr/>
          <p:nvPr/>
        </p:nvSpPr>
        <p:spPr>
          <a:xfrm>
            <a:off x="6571735" y="750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143" y="86928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">
  <p:cSld name="TITLE_AND_TWO_COLUMNS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720300" y="539496"/>
            <a:ext cx="77034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42"/>
          <p:cNvSpPr txBox="1"/>
          <p:nvPr>
            <p:ph idx="1" type="subTitle"/>
          </p:nvPr>
        </p:nvSpPr>
        <p:spPr>
          <a:xfrm>
            <a:off x="720300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3" name="Google Shape;523;p42"/>
          <p:cNvSpPr/>
          <p:nvPr/>
        </p:nvSpPr>
        <p:spPr>
          <a:xfrm>
            <a:off x="6862233" y="3346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8373375" y="228050"/>
            <a:ext cx="827831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25" name="Google Shape;525;p42"/>
          <p:cNvSpPr/>
          <p:nvPr/>
        </p:nvSpPr>
        <p:spPr>
          <a:xfrm>
            <a:off x="8138171" y="757514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 txBox="1"/>
          <p:nvPr>
            <p:ph idx="2" type="subTitle"/>
          </p:nvPr>
        </p:nvSpPr>
        <p:spPr>
          <a:xfrm>
            <a:off x="4608575" y="2190509"/>
            <a:ext cx="35787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27" name="Google Shape;527;p42"/>
          <p:cNvSpPr txBox="1"/>
          <p:nvPr>
            <p:ph idx="3" type="subTitle"/>
          </p:nvPr>
        </p:nvSpPr>
        <p:spPr>
          <a:xfrm>
            <a:off x="7278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2"/>
          <p:cNvSpPr txBox="1"/>
          <p:nvPr>
            <p:ph idx="4" type="subTitle"/>
          </p:nvPr>
        </p:nvSpPr>
        <p:spPr>
          <a:xfrm>
            <a:off x="4608575" y="1658665"/>
            <a:ext cx="3328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list 1">
  <p:cSld name="TITLE_AND_TWO_COLUMNS_1_1_1_1_1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type="title"/>
          </p:nvPr>
        </p:nvSpPr>
        <p:spPr>
          <a:xfrm>
            <a:off x="4572000" y="539496"/>
            <a:ext cx="38517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2" name="Google Shape;532;p43"/>
          <p:cNvSpPr txBox="1"/>
          <p:nvPr>
            <p:ph idx="1" type="subTitle"/>
          </p:nvPr>
        </p:nvSpPr>
        <p:spPr>
          <a:xfrm>
            <a:off x="720300" y="2194560"/>
            <a:ext cx="38517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/>
        </p:txBody>
      </p:sp>
      <p:sp>
        <p:nvSpPr>
          <p:cNvPr id="533" name="Google Shape;533;p43"/>
          <p:cNvSpPr txBox="1"/>
          <p:nvPr>
            <p:ph idx="2" type="subTitle"/>
          </p:nvPr>
        </p:nvSpPr>
        <p:spPr>
          <a:xfrm>
            <a:off x="728450" y="1655064"/>
            <a:ext cx="38517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43"/>
          <p:cNvSpPr/>
          <p:nvPr/>
        </p:nvSpPr>
        <p:spPr>
          <a:xfrm flipH="1">
            <a:off x="305275" y="103648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 flipH="1">
            <a:off x="-17717" y="564150"/>
            <a:ext cx="738020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 flipH="1">
            <a:off x="-17663" y="-2979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37" name="Google Shape;53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/>
          <p:nvPr/>
        </p:nvSpPr>
        <p:spPr>
          <a:xfrm>
            <a:off x="7629028" y="1287500"/>
            <a:ext cx="1552265" cy="203175"/>
          </a:xfrm>
          <a:custGeom>
            <a:rect b="b" l="l" r="r" t="t"/>
            <a:pathLst>
              <a:path extrusionOk="0" h="12008" w="138781">
                <a:moveTo>
                  <a:pt x="1" y="0"/>
                </a:moveTo>
                <a:lnTo>
                  <a:pt x="138780" y="0"/>
                </a:lnTo>
                <a:lnTo>
                  <a:pt x="138780" y="12007"/>
                </a:lnTo>
                <a:lnTo>
                  <a:pt x="1" y="1200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6770733" y="2347456"/>
            <a:ext cx="2348158" cy="203175"/>
          </a:xfrm>
          <a:custGeom>
            <a:rect b="b" l="l" r="r" t="t"/>
            <a:pathLst>
              <a:path extrusionOk="0" h="12008" w="13878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6603784" y="2877434"/>
            <a:ext cx="672502" cy="204749"/>
          </a:xfrm>
          <a:custGeom>
            <a:rect b="b" l="l" r="r" t="t"/>
            <a:pathLst>
              <a:path extrusionOk="0" h="12101" w="39746">
                <a:moveTo>
                  <a:pt x="1" y="1"/>
                </a:moveTo>
                <a:lnTo>
                  <a:pt x="39745" y="1"/>
                </a:lnTo>
                <a:lnTo>
                  <a:pt x="39745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8238526" y="1817475"/>
            <a:ext cx="942653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8409526" y="3937375"/>
            <a:ext cx="771852" cy="203175"/>
          </a:xfrm>
          <a:custGeom>
            <a:rect b="b" l="l" r="r" t="t"/>
            <a:pathLst>
              <a:path extrusionOk="0" h="12008" w="89542">
                <a:moveTo>
                  <a:pt x="0" y="1"/>
                </a:moveTo>
                <a:lnTo>
                  <a:pt x="0" y="12008"/>
                </a:lnTo>
                <a:lnTo>
                  <a:pt x="89541" y="12008"/>
                </a:lnTo>
                <a:lnTo>
                  <a:pt x="8954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7756403" y="3414100"/>
            <a:ext cx="1424924" cy="204749"/>
          </a:xfrm>
          <a:custGeom>
            <a:rect b="b" l="l" r="r" t="t"/>
            <a:pathLst>
              <a:path extrusionOk="0" h="12101" w="138780">
                <a:moveTo>
                  <a:pt x="0" y="1"/>
                </a:moveTo>
                <a:lnTo>
                  <a:pt x="138780" y="1"/>
                </a:lnTo>
                <a:lnTo>
                  <a:pt x="138780" y="12101"/>
                </a:lnTo>
                <a:lnTo>
                  <a:pt x="0" y="12101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6666794" y="1287500"/>
            <a:ext cx="719726" cy="203175"/>
          </a:xfrm>
          <a:custGeom>
            <a:rect b="b" l="l" r="r" t="t"/>
            <a:pathLst>
              <a:path extrusionOk="0" h="12008" w="42537">
                <a:moveTo>
                  <a:pt x="0" y="0"/>
                </a:moveTo>
                <a:lnTo>
                  <a:pt x="42537" y="0"/>
                </a:lnTo>
                <a:lnTo>
                  <a:pt x="42537" y="12007"/>
                </a:lnTo>
                <a:lnTo>
                  <a:pt x="0" y="1200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6579959" y="3311745"/>
            <a:ext cx="1326071" cy="204749"/>
          </a:xfrm>
          <a:custGeom>
            <a:rect b="b" l="l" r="r" t="t"/>
            <a:pathLst>
              <a:path extrusionOk="0" h="12101" w="78373">
                <a:moveTo>
                  <a:pt x="1" y="1"/>
                </a:moveTo>
                <a:lnTo>
                  <a:pt x="78373" y="1"/>
                </a:lnTo>
                <a:lnTo>
                  <a:pt x="78373" y="12101"/>
                </a:lnTo>
                <a:lnTo>
                  <a:pt x="1" y="12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7484150" y="2877425"/>
            <a:ext cx="1697130" cy="204749"/>
          </a:xfrm>
          <a:custGeom>
            <a:rect b="b" l="l" r="r" t="t"/>
            <a:pathLst>
              <a:path extrusionOk="0" h="12101" w="117652">
                <a:moveTo>
                  <a:pt x="1" y="1"/>
                </a:moveTo>
                <a:lnTo>
                  <a:pt x="117651" y="1"/>
                </a:lnTo>
                <a:lnTo>
                  <a:pt x="117651" y="12101"/>
                </a:lnTo>
                <a:lnTo>
                  <a:pt x="1" y="12101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/>
          <p:nvPr/>
        </p:nvSpPr>
        <p:spPr>
          <a:xfrm flipH="1">
            <a:off x="1295707" y="22591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/>
          <p:nvPr/>
        </p:nvSpPr>
        <p:spPr>
          <a:xfrm flipH="1">
            <a:off x="305275" y="1285960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 flipH="1">
            <a:off x="270217" y="181692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/>
          <p:nvPr/>
        </p:nvSpPr>
        <p:spPr>
          <a:xfrm flipH="1">
            <a:off x="-17663" y="1179333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554" name="Google Shape;554;p45"/>
          <p:cNvSpPr/>
          <p:nvPr/>
        </p:nvSpPr>
        <p:spPr>
          <a:xfrm flipH="1">
            <a:off x="948059" y="753947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4572000" y="4857750"/>
            <a:ext cx="4572000" cy="2859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0" y="4857750"/>
            <a:ext cx="4572000" cy="2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25" scaled="0"/>
          </a:gradFill>
          <a:ln>
            <a:noFill/>
          </a:ln>
          <a:effectLst>
            <a:outerShdw blurRad="50800" rotWithShape="0" algn="tl" dir="5400000" dist="88900">
              <a:srgbClr val="000000">
                <a:alpha val="40000"/>
              </a:srgbClr>
            </a:outerShdw>
          </a:effectLst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1" y="4866086"/>
            <a:ext cx="4572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Imed Bouchrika</a:t>
            </a:r>
            <a:r>
              <a:rPr b="0" i="0" lang="en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Startups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6"/>
          <p:cNvSpPr txBox="1"/>
          <p:nvPr>
            <p:ph idx="1" type="body"/>
          </p:nvPr>
        </p:nvSpPr>
        <p:spPr>
          <a:xfrm>
            <a:off x="304800" y="800101"/>
            <a:ext cx="8382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62" name="Google Shape;562;p46"/>
          <p:cNvSpPr txBox="1"/>
          <p:nvPr>
            <p:ph type="title"/>
          </p:nvPr>
        </p:nvSpPr>
        <p:spPr>
          <a:xfrm>
            <a:off x="0" y="0"/>
            <a:ext cx="8915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3" name="Google Shape;563;p46"/>
          <p:cNvSpPr txBox="1"/>
          <p:nvPr>
            <p:ph idx="12" type="sldNum"/>
          </p:nvPr>
        </p:nvSpPr>
        <p:spPr>
          <a:xfrm>
            <a:off x="7929586" y="4869658"/>
            <a:ext cx="12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 txBox="1"/>
          <p:nvPr/>
        </p:nvSpPr>
        <p:spPr>
          <a:xfrm>
            <a:off x="4572000" y="4875625"/>
            <a:ext cx="3572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http://www.imed.ws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720300" y="538325"/>
            <a:ext cx="4882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6862233" y="761341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74696" y="1290836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73375" y="570925"/>
            <a:ext cx="794167" cy="200931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61" name="Google Shape;61;p6"/>
          <p:cNvSpPr/>
          <p:nvPr/>
        </p:nvSpPr>
        <p:spPr>
          <a:xfrm>
            <a:off x="6571735" y="230812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4601500" y="1410066"/>
            <a:ext cx="28620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4608576" y="2908717"/>
            <a:ext cx="38223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132" y="353891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1530781" y="340748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704799" y="4469119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249873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586700" y="3407485"/>
            <a:ext cx="706162" cy="199363"/>
          </a:xfrm>
          <a:custGeom>
            <a:rect b="b" l="l" r="r" t="t"/>
            <a:pathLst>
              <a:path extrusionOk="0" h="8769" w="31064">
                <a:moveTo>
                  <a:pt x="1" y="0"/>
                </a:moveTo>
                <a:lnTo>
                  <a:pt x="31063" y="0"/>
                </a:lnTo>
                <a:lnTo>
                  <a:pt x="31063" y="8768"/>
                </a:lnTo>
                <a:lnTo>
                  <a:pt x="1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130305" y="3937529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720300" y="526350"/>
            <a:ext cx="385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5785774" y="757525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225855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5345423" y="225935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5529283" y="2346770"/>
            <a:ext cx="1484910" cy="199386"/>
          </a:xfrm>
          <a:custGeom>
            <a:rect b="b" l="l" r="r" t="t"/>
            <a:pathLst>
              <a:path extrusionOk="0" h="8770" w="65321">
                <a:moveTo>
                  <a:pt x="1" y="1"/>
                </a:moveTo>
                <a:lnTo>
                  <a:pt x="1" y="8769"/>
                </a:lnTo>
                <a:lnTo>
                  <a:pt x="65321" y="8769"/>
                </a:lnTo>
                <a:lnTo>
                  <a:pt x="65321" y="1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482346" y="2346770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6774683" y="1810073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6484185" y="1289991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68" y="1393465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ctrTitle"/>
          </p:nvPr>
        </p:nvSpPr>
        <p:spPr>
          <a:xfrm>
            <a:off x="720300" y="2726082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9"/>
          <p:cNvSpPr txBox="1"/>
          <p:nvPr>
            <p:ph hasCustomPrompt="1" idx="2" type="title"/>
          </p:nvPr>
        </p:nvSpPr>
        <p:spPr>
          <a:xfrm>
            <a:off x="720300" y="445123"/>
            <a:ext cx="3851700" cy="20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668B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3393" y="1682709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5882306" y="757686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6" y="0"/>
                </a:lnTo>
                <a:lnTo>
                  <a:pt x="101346" y="8768"/>
                </a:lnTo>
                <a:lnTo>
                  <a:pt x="1" y="8768"/>
                </a:lnTo>
                <a:close/>
              </a:path>
            </a:pathLst>
          </a:custGeom>
          <a:solidFill>
            <a:srgbClr val="F668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5041749" y="1814557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6481830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4601398" y="128773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030658" y="2883179"/>
            <a:ext cx="2305371" cy="200909"/>
          </a:xfrm>
          <a:custGeom>
            <a:rect b="b" l="l" r="r" t="t"/>
            <a:pathLst>
              <a:path extrusionOk="0" h="8837" w="101413">
                <a:moveTo>
                  <a:pt x="0" y="1"/>
                </a:moveTo>
                <a:lnTo>
                  <a:pt x="101413" y="1"/>
                </a:lnTo>
                <a:lnTo>
                  <a:pt x="101413" y="8837"/>
                </a:lnTo>
                <a:lnTo>
                  <a:pt x="0" y="8837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6738321" y="3400827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7541801" y="2776552"/>
            <a:ext cx="1117166" cy="200909"/>
          </a:xfrm>
          <a:custGeom>
            <a:rect b="b" l="l" r="r" t="t"/>
            <a:pathLst>
              <a:path extrusionOk="0" h="8837" w="49144">
                <a:moveTo>
                  <a:pt x="1" y="1"/>
                </a:moveTo>
                <a:lnTo>
                  <a:pt x="49144" y="1"/>
                </a:lnTo>
                <a:lnTo>
                  <a:pt x="49144" y="8837"/>
                </a:lnTo>
                <a:lnTo>
                  <a:pt x="1" y="8837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  <p:sp>
        <p:nvSpPr>
          <p:cNvPr id="95" name="Google Shape;95;p9"/>
          <p:cNvSpPr/>
          <p:nvPr/>
        </p:nvSpPr>
        <p:spPr>
          <a:xfrm>
            <a:off x="5740160" y="2344879"/>
            <a:ext cx="1953085" cy="199363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E766DB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4601398" y="754776"/>
            <a:ext cx="1117166" cy="199363"/>
          </a:xfrm>
          <a:custGeom>
            <a:rect b="b" l="l" r="r" t="t"/>
            <a:pathLst>
              <a:path extrusionOk="0" h="8769" w="49144">
                <a:moveTo>
                  <a:pt x="0" y="0"/>
                </a:moveTo>
                <a:lnTo>
                  <a:pt x="49143" y="0"/>
                </a:lnTo>
                <a:lnTo>
                  <a:pt x="49143" y="8768"/>
                </a:lnTo>
                <a:lnTo>
                  <a:pt x="0" y="8768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6786218" y="230032"/>
            <a:ext cx="1117166" cy="199386"/>
          </a:xfrm>
          <a:custGeom>
            <a:rect b="b" l="l" r="r" t="t"/>
            <a:pathLst>
              <a:path extrusionOk="0" h="8770" w="49144">
                <a:moveTo>
                  <a:pt x="1" y="1"/>
                </a:moveTo>
                <a:lnTo>
                  <a:pt x="49144" y="1"/>
                </a:lnTo>
                <a:lnTo>
                  <a:pt x="49144" y="8769"/>
                </a:lnTo>
                <a:lnTo>
                  <a:pt x="1" y="8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720300" y="538325"/>
            <a:ext cx="28755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0"/>
          <p:cNvSpPr/>
          <p:nvPr/>
        </p:nvSpPr>
        <p:spPr>
          <a:xfrm>
            <a:off x="460224" y="4472763"/>
            <a:ext cx="2303848" cy="199363"/>
          </a:xfrm>
          <a:custGeom>
            <a:rect b="b" l="l" r="r" t="t"/>
            <a:pathLst>
              <a:path extrusionOk="0" h="8769" w="101346">
                <a:moveTo>
                  <a:pt x="1" y="0"/>
                </a:moveTo>
                <a:lnTo>
                  <a:pt x="101345" y="0"/>
                </a:lnTo>
                <a:lnTo>
                  <a:pt x="101345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45FFFF"/>
              </a:gs>
              <a:gs pos="100000">
                <a:srgbClr val="0083F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1880430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1" y="0"/>
                </a:moveTo>
                <a:lnTo>
                  <a:pt x="1" y="8836"/>
                </a:lnTo>
                <a:lnTo>
                  <a:pt x="65321" y="8836"/>
                </a:lnTo>
                <a:lnTo>
                  <a:pt x="65321" y="0"/>
                </a:lnTo>
                <a:close/>
              </a:path>
            </a:pathLst>
          </a:custGeom>
          <a:solidFill>
            <a:srgbClr val="25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-2" y="3939960"/>
            <a:ext cx="1484910" cy="200909"/>
          </a:xfrm>
          <a:custGeom>
            <a:rect b="b" l="l" r="r" t="t"/>
            <a:pathLst>
              <a:path extrusionOk="0" h="8837" w="65321">
                <a:moveTo>
                  <a:pt x="0" y="0"/>
                </a:moveTo>
                <a:lnTo>
                  <a:pt x="0" y="8836"/>
                </a:lnTo>
                <a:lnTo>
                  <a:pt x="65320" y="8836"/>
                </a:lnTo>
                <a:lnTo>
                  <a:pt x="65320" y="0"/>
                </a:lnTo>
                <a:close/>
              </a:path>
            </a:pathLst>
          </a:custGeom>
          <a:gradFill>
            <a:gsLst>
              <a:gs pos="0">
                <a:srgbClr val="F64E81"/>
              </a:gs>
              <a:gs pos="100000">
                <a:srgbClr val="D86ED5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2391303" y="5004025"/>
            <a:ext cx="1331054" cy="199341"/>
          </a:xfrm>
          <a:custGeom>
            <a:rect b="b" l="l" r="r" t="t"/>
            <a:pathLst>
              <a:path extrusionOk="0" h="8769" w="85916">
                <a:moveTo>
                  <a:pt x="1" y="0"/>
                </a:moveTo>
                <a:lnTo>
                  <a:pt x="85916" y="0"/>
                </a:lnTo>
                <a:lnTo>
                  <a:pt x="85916" y="8769"/>
                </a:lnTo>
                <a:lnTo>
                  <a:pt x="1" y="8769"/>
                </a:lnTo>
                <a:close/>
              </a:path>
            </a:pathLst>
          </a:custGeom>
          <a:gradFill>
            <a:gsLst>
              <a:gs pos="0">
                <a:srgbClr val="FAE08F"/>
              </a:gs>
              <a:gs pos="100000">
                <a:srgbClr val="FFC24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693" y="5107490"/>
            <a:ext cx="1210375" cy="1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play.kotlinlang.org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data.ai/en/go/state-of-mobile-2022/" TargetMode="External"/><Relationship Id="rId4" Type="http://schemas.openxmlformats.org/officeDocument/2006/relationships/hyperlink" Target="https://42matters.com/stats" TargetMode="External"/><Relationship Id="rId5" Type="http://schemas.openxmlformats.org/officeDocument/2006/relationships/hyperlink" Target="https://ideausher.com/blog/mobile-app-industry-trends-and-statistics/" TargetMode="External"/><Relationship Id="rId6" Type="http://schemas.openxmlformats.org/officeDocument/2006/relationships/hyperlink" Target="https://www.w3schools.com/KOTLIN/index.php" TargetMode="External"/><Relationship Id="rId7" Type="http://schemas.openxmlformats.org/officeDocument/2006/relationships/hyperlink" Target="https://kotlinlang.org/docs/home.html" TargetMode="External"/><Relationship Id="rId8" Type="http://schemas.openxmlformats.org/officeDocument/2006/relationships/hyperlink" Target="https://aws.amazon.com/compare/the-difference-between-web-apps-native-apps-and-hybrid-app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type="title"/>
          </p:nvPr>
        </p:nvSpPr>
        <p:spPr>
          <a:xfrm>
            <a:off x="456100" y="863700"/>
            <a:ext cx="82353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Mobile Development :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400"/>
            </a:br>
            <a:r>
              <a:rPr b="1" i="1" lang="en" sz="4700"/>
              <a:t>	</a:t>
            </a:r>
            <a:r>
              <a:rPr b="1" i="1" lang="en" sz="5000"/>
              <a:t>1 : </a:t>
            </a:r>
            <a:r>
              <a:rPr b="1" i="1" lang="en" sz="5000"/>
              <a:t>Introduction</a:t>
            </a:r>
            <a:endParaRPr b="1" i="1" sz="5000"/>
          </a:p>
        </p:txBody>
      </p:sp>
      <p:sp>
        <p:nvSpPr>
          <p:cNvPr id="570" name="Google Shape;570;p47"/>
          <p:cNvSpPr txBox="1"/>
          <p:nvPr>
            <p:ph idx="4294967295" type="title"/>
          </p:nvPr>
        </p:nvSpPr>
        <p:spPr>
          <a:xfrm>
            <a:off x="3993525" y="3281900"/>
            <a:ext cx="50181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Professor Imed Bouchrika</a:t>
            </a:r>
            <a:br>
              <a:rPr lang="en" sz="3000"/>
            </a:br>
            <a:r>
              <a:rPr lang="en" sz="1700"/>
              <a:t>National School of </a:t>
            </a:r>
            <a:r>
              <a:rPr lang="en" sz="1700"/>
              <a:t>Artificial</a:t>
            </a:r>
            <a:r>
              <a:rPr lang="en" sz="1700"/>
              <a:t> Intelligence</a:t>
            </a:r>
            <a:br>
              <a:rPr lang="en" sz="1700"/>
            </a:br>
            <a:r>
              <a:rPr lang="en" sz="1700"/>
              <a:t>imed.bouchrika@ensia.edu.dz</a:t>
            </a:r>
            <a:endParaRPr sz="1700"/>
          </a:p>
        </p:txBody>
      </p:sp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38" name="Google Shape;638;p56"/>
          <p:cNvSpPr txBox="1"/>
          <p:nvPr>
            <p:ph idx="2" type="subTitle"/>
          </p:nvPr>
        </p:nvSpPr>
        <p:spPr>
          <a:xfrm>
            <a:off x="299625" y="1650850"/>
            <a:ext cx="8844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App Developer: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number of Mobile Apps is estimated as (As of 24 Sep 2023) :</a:t>
            </a:r>
            <a:endParaRPr sz="1800"/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 sz="1500"/>
              <a:t>1.8 million</a:t>
            </a:r>
            <a:r>
              <a:rPr i="1" lang="en" sz="1500"/>
              <a:t> Apps inside the Apple App Store </a:t>
            </a:r>
            <a:endParaRPr i="1" sz="1500"/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 sz="1500"/>
              <a:t>3.77 million</a:t>
            </a:r>
            <a:r>
              <a:rPr i="1" lang="en" sz="1500"/>
              <a:t> apps on the Google Play Store. </a:t>
            </a:r>
            <a:endParaRPr i="1" sz="15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i="1" lang="en" sz="1500">
                <a:solidFill>
                  <a:schemeClr val="dk1"/>
                </a:solidFill>
              </a:rPr>
              <a:t>Microsoft App Store estimated as 800K, whilst Amazon  App Store has around 500k.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Only </a:t>
            </a:r>
            <a:r>
              <a:rPr b="1" lang="en" sz="1800">
                <a:solidFill>
                  <a:schemeClr val="dk1"/>
                </a:solidFill>
              </a:rPr>
              <a:t>0.5%</a:t>
            </a:r>
            <a:r>
              <a:rPr lang="en" sz="1800">
                <a:solidFill>
                  <a:schemeClr val="dk1"/>
                </a:solidFill>
              </a:rPr>
              <a:t> of apps are successful. 9,999 out of 10,000 apps will fail.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App crashes cause 71 percent of uninstalls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70 percent of users abandon an app because it takes too long to load ( too long = more than 3 seconds)</a:t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9" name="Google Shape;63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45" name="Google Shape;645;p57"/>
          <p:cNvSpPr txBox="1"/>
          <p:nvPr>
            <p:ph idx="2" type="subTitle"/>
          </p:nvPr>
        </p:nvSpPr>
        <p:spPr>
          <a:xfrm>
            <a:off x="299625" y="1650850"/>
            <a:ext cx="8844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App Developer: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The market share of mobile OSs, As of January 2023, </a:t>
            </a:r>
            <a:endParaRPr sz="1800"/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/>
              <a:t>Android </a:t>
            </a:r>
            <a:r>
              <a:rPr i="1" lang="en"/>
              <a:t>holds a </a:t>
            </a:r>
            <a:r>
              <a:rPr b="1" i="1" lang="en">
                <a:highlight>
                  <a:srgbClr val="FFFF00"/>
                </a:highlight>
              </a:rPr>
              <a:t>71.63%</a:t>
            </a:r>
            <a:r>
              <a:rPr i="1" lang="en"/>
              <a:t> market share in the operating system (OS) market.</a:t>
            </a:r>
            <a:endParaRPr i="1"/>
          </a:p>
          <a:p>
            <a:pPr indent="-3238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/>
              <a:t>iOS</a:t>
            </a:r>
            <a:r>
              <a:rPr i="1" lang="en"/>
              <a:t> has a </a:t>
            </a:r>
            <a:r>
              <a:rPr b="1" i="1" lang="en">
                <a:highlight>
                  <a:srgbClr val="FFFF00"/>
                </a:highlight>
              </a:rPr>
              <a:t>27.68%</a:t>
            </a:r>
            <a:r>
              <a:rPr i="1" lang="en"/>
              <a:t> market share in the OS market.</a:t>
            </a:r>
            <a:endParaRPr i="1"/>
          </a:p>
          <a:p>
            <a:pPr indent="-292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b="1" i="1" lang="en" sz="1100"/>
              <a:t>Samsung</a:t>
            </a:r>
            <a:r>
              <a:rPr i="1" lang="en" sz="1100"/>
              <a:t>’s market share in the OS market is 0.35%.</a:t>
            </a:r>
            <a:endParaRPr i="1" sz="1100"/>
          </a:p>
          <a:p>
            <a:pPr indent="-292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b="1" i="1" lang="en" sz="1100"/>
              <a:t>KaiOS</a:t>
            </a:r>
            <a:r>
              <a:rPr i="1" lang="en" sz="1100"/>
              <a:t> holds a 0.11% market share in the OS market.</a:t>
            </a:r>
            <a:endParaRPr i="1" sz="1100"/>
          </a:p>
          <a:p>
            <a:pPr indent="-292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b="1" i="1" lang="en" sz="1100"/>
              <a:t>Windows</a:t>
            </a:r>
            <a:r>
              <a:rPr i="1" lang="en" sz="1100"/>
              <a:t> has a 0.02% market share in the OS market.</a:t>
            </a:r>
            <a:endParaRPr i="1" sz="1100"/>
          </a:p>
          <a:p>
            <a:pPr indent="-292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b="1" i="1" lang="en" sz="1100"/>
              <a:t>HarmonyOS</a:t>
            </a:r>
            <a:r>
              <a:rPr i="1" lang="en" sz="1100"/>
              <a:t>  is estimated to have 2% in the second quarter of 2023</a:t>
            </a:r>
            <a:endParaRPr i="1" sz="11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6" name="Google Shape;64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52" name="Google Shape;65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58"/>
          <p:cNvSpPr txBox="1"/>
          <p:nvPr>
            <p:ph idx="2" type="subTitle"/>
          </p:nvPr>
        </p:nvSpPr>
        <p:spPr>
          <a:xfrm>
            <a:off x="239800" y="1727050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How much money in terms of revenue</a:t>
            </a:r>
            <a:r>
              <a:rPr b="1" lang="en" sz="1800"/>
              <a:t> :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App Store Spend :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4" name="Google Shape;6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300" y="2127575"/>
            <a:ext cx="4744624" cy="29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105325" y="1741000"/>
            <a:ext cx="52806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How much money in terms of revenue :</a:t>
            </a:r>
            <a:endParaRPr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In 2021, there were over 230 apps </a:t>
            </a:r>
            <a:br>
              <a:rPr lang="en" sz="1800"/>
            </a:br>
            <a:r>
              <a:rPr lang="en" sz="1800"/>
              <a:t>and games surpassing $100M in </a:t>
            </a:r>
            <a:br>
              <a:rPr lang="en" sz="1800"/>
            </a:br>
            <a:r>
              <a:rPr lang="en" sz="1800"/>
              <a:t>annual consumer spend, with 13 of them surpassing $1 Billion.</a:t>
            </a:r>
            <a:endParaRPr sz="1800"/>
          </a:p>
        </p:txBody>
      </p:sp>
      <p:sp>
        <p:nvSpPr>
          <p:cNvPr id="661" name="Google Shape;66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432" y="1741000"/>
            <a:ext cx="3904743" cy="31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 txBox="1"/>
          <p:nvPr/>
        </p:nvSpPr>
        <p:spPr>
          <a:xfrm>
            <a:off x="50075" y="4861300"/>
            <a:ext cx="3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aleway"/>
                <a:ea typeface="Raleway"/>
                <a:cs typeface="Raleway"/>
                <a:sym typeface="Raleway"/>
              </a:rPr>
              <a:t>Data &amp; Image taken from Data.ai</a:t>
            </a:r>
            <a:endParaRPr i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69" name="Google Shape;669;p60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Startups, Companies and Ventures</a:t>
            </a:r>
            <a:endParaRPr b="1" sz="1800"/>
          </a:p>
        </p:txBody>
      </p:sp>
      <p:sp>
        <p:nvSpPr>
          <p:cNvPr id="670" name="Google Shape;67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00" y="2186523"/>
            <a:ext cx="6091849" cy="29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77" name="Google Shape;67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61"/>
          <p:cNvSpPr txBox="1"/>
          <p:nvPr>
            <p:ph idx="2" type="subTitle"/>
          </p:nvPr>
        </p:nvSpPr>
        <p:spPr>
          <a:xfrm>
            <a:off x="583300" y="1781525"/>
            <a:ext cx="3989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How much money companies spend in advertising within Apps ?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Companies spend ove</a:t>
            </a:r>
            <a:r>
              <a:rPr lang="en" sz="1800">
                <a:solidFill>
                  <a:schemeClr val="dk1"/>
                </a:solidFill>
              </a:rPr>
              <a:t>r $350B for advertising in mobile platforms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79" name="Google Shape;6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209" y="-71350"/>
            <a:ext cx="41101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1"/>
          <p:cNvSpPr txBox="1"/>
          <p:nvPr/>
        </p:nvSpPr>
        <p:spPr>
          <a:xfrm>
            <a:off x="50075" y="4861300"/>
            <a:ext cx="3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aleway"/>
                <a:ea typeface="Raleway"/>
                <a:cs typeface="Raleway"/>
                <a:sym typeface="Raleway"/>
              </a:rPr>
              <a:t>Data &amp; Image taken from Data.ai</a:t>
            </a:r>
            <a:endParaRPr i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86" name="Google Shape;68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62"/>
          <p:cNvSpPr txBox="1"/>
          <p:nvPr>
            <p:ph idx="2" type="subTitle"/>
          </p:nvPr>
        </p:nvSpPr>
        <p:spPr>
          <a:xfrm>
            <a:off x="198075" y="149617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Other ways of making money ?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In-App Purchases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Subscriptions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88" name="Google Shape;6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300" y="2282950"/>
            <a:ext cx="5983701" cy="2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/>
          <p:nvPr/>
        </p:nvSpPr>
        <p:spPr>
          <a:xfrm>
            <a:off x="8527975" y="2011750"/>
            <a:ext cx="606300" cy="5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2"/>
          <p:cNvSpPr txBox="1"/>
          <p:nvPr/>
        </p:nvSpPr>
        <p:spPr>
          <a:xfrm>
            <a:off x="50075" y="4861300"/>
            <a:ext cx="3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aleway"/>
                <a:ea typeface="Raleway"/>
                <a:cs typeface="Raleway"/>
                <a:sym typeface="Raleway"/>
              </a:rPr>
              <a:t>Data &amp; Image taken from iResearch + financesonline</a:t>
            </a:r>
            <a:endParaRPr i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696" name="Google Shape;69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7" name="Google Shape;6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750" y="1733525"/>
            <a:ext cx="4374325" cy="31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3"/>
          <p:cNvSpPr txBox="1"/>
          <p:nvPr>
            <p:ph idx="2" type="subTitle"/>
          </p:nvPr>
        </p:nvSpPr>
        <p:spPr>
          <a:xfrm>
            <a:off x="173200" y="1739225"/>
            <a:ext cx="4212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Free vs. Paid App</a:t>
            </a:r>
            <a:r>
              <a:rPr b="1" lang="en" sz="1800"/>
              <a:t> ?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Most</a:t>
            </a:r>
            <a:r>
              <a:rPr lang="en" sz="1800">
                <a:solidFill>
                  <a:schemeClr val="dk1"/>
                </a:solidFill>
              </a:rPr>
              <a:t> of the app revenue is coming the free apps.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Only a fraction of people are willing to pay for an Ap</a:t>
            </a:r>
            <a:r>
              <a:rPr lang="en" sz="1800">
                <a:solidFill>
                  <a:schemeClr val="dk1"/>
                </a:solidFill>
              </a:rPr>
              <a:t>p.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9" name="Google Shape;699;p63"/>
          <p:cNvSpPr txBox="1"/>
          <p:nvPr/>
        </p:nvSpPr>
        <p:spPr>
          <a:xfrm>
            <a:off x="50075" y="4861300"/>
            <a:ext cx="3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aleway"/>
                <a:ea typeface="Raleway"/>
                <a:cs typeface="Raleway"/>
                <a:sym typeface="Raleway"/>
              </a:rPr>
              <a:t>Data &amp; Image taken from 42matters</a:t>
            </a:r>
            <a:endParaRPr i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705" name="Google Shape;705;p64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Revenue for Development 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Is it cheap to produce a mobile App 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much money to pay a developer to build an App 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much mobile app developer gets paid 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Long does it take to fully develop a mobile app 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Which is better ? Mobile vs. Web Development </a:t>
            </a:r>
            <a:endParaRPr sz="1800"/>
          </a:p>
        </p:txBody>
      </p:sp>
      <p:sp>
        <p:nvSpPr>
          <p:cNvPr id="706" name="Google Shape;70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Business Aspects of Mobile Dev</a:t>
            </a:r>
            <a:endParaRPr sz="3400"/>
          </a:p>
        </p:txBody>
      </p:sp>
      <p:sp>
        <p:nvSpPr>
          <p:cNvPr id="712" name="Google Shape;712;p65"/>
          <p:cNvSpPr txBox="1"/>
          <p:nvPr>
            <p:ph idx="2" type="subTitle"/>
          </p:nvPr>
        </p:nvSpPr>
        <p:spPr>
          <a:xfrm>
            <a:off x="38850" y="2212475"/>
            <a:ext cx="70713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“Mobile is the future of Software Development,” </a:t>
            </a:r>
            <a:endParaRPr sz="23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says Eric Schmidt ( Ex-CEO of Google).</a:t>
            </a:r>
            <a:endParaRPr sz="1800"/>
          </a:p>
        </p:txBody>
      </p:sp>
      <p:sp>
        <p:nvSpPr>
          <p:cNvPr id="713" name="Google Shape;71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025" y="1781525"/>
            <a:ext cx="18478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>
            <a:off x="266675" y="585169"/>
            <a:ext cx="28662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Outline :</a:t>
            </a:r>
            <a:endParaRPr b="1"/>
          </a:p>
        </p:txBody>
      </p:sp>
      <p:sp>
        <p:nvSpPr>
          <p:cNvPr id="577" name="Google Shape;577;p48"/>
          <p:cNvSpPr txBox="1"/>
          <p:nvPr>
            <p:ph idx="1" type="subTitle"/>
          </p:nvPr>
        </p:nvSpPr>
        <p:spPr>
          <a:xfrm>
            <a:off x="2776900" y="172600"/>
            <a:ext cx="6680700" cy="4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Mobile  Market : Statistics</a:t>
            </a:r>
            <a:endParaRPr b="1" sz="2600"/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Business Aspects for Mobile Dev</a:t>
            </a:r>
            <a:endParaRPr b="1" sz="2600"/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History of Mobile App Dev</a:t>
            </a:r>
            <a:endParaRPr b="1" sz="2600"/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Types of Mobile Applications</a:t>
            </a:r>
            <a:endParaRPr b="1" sz="2600"/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Prep for Lab Session : </a:t>
            </a:r>
            <a:endParaRPr b="1" sz="2600"/>
          </a:p>
          <a:p>
            <a:pPr indent="-3937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b="1" lang="en" sz="2600"/>
              <a:t>Introduction to Kotlin</a:t>
            </a:r>
            <a:endParaRPr b="1" sz="2600"/>
          </a:p>
        </p:txBody>
      </p:sp>
      <p:sp>
        <p:nvSpPr>
          <p:cNvPr id="578" name="Google Shape;5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20" name="Google Shape;720;p66"/>
          <p:cNvSpPr txBox="1"/>
          <p:nvPr>
            <p:ph idx="2" type="subTitle"/>
          </p:nvPr>
        </p:nvSpPr>
        <p:spPr>
          <a:xfrm>
            <a:off x="149800" y="1781525"/>
            <a:ext cx="5942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1973-1995 : Basic  Phone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1973 : Martin Cooper invented the first mobile phone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1983 : DumaTAC 8000x is the first commercialized phone.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1993 : IBM announced the first touch phone called IBM Simon with apps : Clock, Calendar, notepad and Calculator, released in 1994</a:t>
            </a:r>
            <a:endParaRPr sz="1800"/>
          </a:p>
        </p:txBody>
      </p:sp>
      <p:sp>
        <p:nvSpPr>
          <p:cNvPr id="721" name="Google Shape;72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750" y="1971525"/>
            <a:ext cx="2401600" cy="2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6"/>
          <p:cNvSpPr txBox="1"/>
          <p:nvPr/>
        </p:nvSpPr>
        <p:spPr>
          <a:xfrm>
            <a:off x="6358750" y="4854150"/>
            <a:ext cx="37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aleway"/>
                <a:ea typeface="Raleway"/>
                <a:cs typeface="Raleway"/>
                <a:sym typeface="Raleway"/>
              </a:rPr>
              <a:t>Data taken from </a:t>
            </a:r>
            <a:endParaRPr i="1"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29" name="Google Shape;729;p67"/>
          <p:cNvSpPr txBox="1"/>
          <p:nvPr>
            <p:ph idx="2" type="subTitle"/>
          </p:nvPr>
        </p:nvSpPr>
        <p:spPr>
          <a:xfrm>
            <a:off x="71350" y="1781525"/>
            <a:ext cx="60207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1973-1995 : Basic  Phone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1973 : Martin Cooper invented the first mobile phone at Motorola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1983 : DumaTAC 8000x is the first commercialized phone by Motorola.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1993 : IBM announced the first touch phone called IBM Simon with apps : Clock, Calendar, notepad and Calculator, released in 1994</a:t>
            </a:r>
            <a:endParaRPr sz="1800"/>
          </a:p>
        </p:txBody>
      </p:sp>
      <p:sp>
        <p:nvSpPr>
          <p:cNvPr id="730" name="Google Shape;73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50" y="2171275"/>
            <a:ext cx="2747001" cy="249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37" name="Google Shape;737;p68"/>
          <p:cNvSpPr txBox="1"/>
          <p:nvPr>
            <p:ph idx="2" type="subTitle"/>
          </p:nvPr>
        </p:nvSpPr>
        <p:spPr>
          <a:xfrm>
            <a:off x="178350" y="1781525"/>
            <a:ext cx="6406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1973-1995 : Basic  Phone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1973 : Martin Cooper invented the first mobile phone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1983 : DumaTAC 8000x is the first commercialized phone.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1993 : IBM announced the first touch phone called IBM Simon with apps : Clock, Calendar, notepad and Calculator, released in 1994</a:t>
            </a:r>
            <a:endParaRPr b="1" sz="1800"/>
          </a:p>
        </p:txBody>
      </p:sp>
      <p:sp>
        <p:nvSpPr>
          <p:cNvPr id="738" name="Google Shape;73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976" y="1529425"/>
            <a:ext cx="1802974" cy="33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45" name="Google Shape;745;p69"/>
          <p:cNvSpPr txBox="1"/>
          <p:nvPr>
            <p:ph idx="2" type="subTitle"/>
          </p:nvPr>
        </p:nvSpPr>
        <p:spPr>
          <a:xfrm>
            <a:off x="0" y="1781525"/>
            <a:ext cx="6716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1996-2006 : Feature Phone</a:t>
            </a:r>
            <a:endParaRPr b="1" sz="18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1997 : The PalmPilot was debuted running PalmOS with the ability to run 3rd Party apps. </a:t>
            </a:r>
            <a:endParaRPr b="1"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1999 : Blackberry OS was introduced and made its debut for the Pager Blackberry 850.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2000 : Microsoft introduced the tablet PC.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2002 : The BlackBerry 5810 smartphone was introduced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2003 : Andy Rubin, Rich Miner, Nick Sears, and Chris White launched Android Inc.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2005 : Google paid at least $50 million for Android Inc.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46" name="Google Shape;74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675" y="1745925"/>
            <a:ext cx="2358699" cy="316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53" name="Google Shape;753;p70"/>
          <p:cNvSpPr txBox="1"/>
          <p:nvPr>
            <p:ph idx="2" type="subTitle"/>
          </p:nvPr>
        </p:nvSpPr>
        <p:spPr>
          <a:xfrm>
            <a:off x="0" y="1781525"/>
            <a:ext cx="6716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1996-2006 : Feature Phone</a:t>
            </a:r>
            <a:endParaRPr b="1" sz="18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1997 : The PalmPilot was debuted running PalmOS with the ability to run 3rd Party apps. 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1999 : Blackberry OS was introduced and made its debut for the Pager Blackberry 850.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2000 : Microsoft introduced the tablet PC.</a:t>
            </a:r>
            <a:endParaRPr b="1"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2002 : The BlackBerry 5810 smartphone was introduced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2003 : Andy Rubin, Rich Miner, Nick Sears, and Chris White launched Android Inc.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2005 : Google paid at least $50 million for Android Inc.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54" name="Google Shape;75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675" y="1941226"/>
            <a:ext cx="2358875" cy="24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71"/>
          <p:cNvPicPr preferRelativeResize="0"/>
          <p:nvPr/>
        </p:nvPicPr>
        <p:blipFill rotWithShape="1">
          <a:blip r:embed="rId3">
            <a:alphaModFix/>
          </a:blip>
          <a:srcRect b="0" l="6968" r="0" t="0"/>
          <a:stretch/>
        </p:blipFill>
        <p:spPr>
          <a:xfrm>
            <a:off x="6899725" y="1837400"/>
            <a:ext cx="1975075" cy="29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62" name="Google Shape;762;p71"/>
          <p:cNvSpPr txBox="1"/>
          <p:nvPr>
            <p:ph idx="2" type="subTitle"/>
          </p:nvPr>
        </p:nvSpPr>
        <p:spPr>
          <a:xfrm>
            <a:off x="-58400" y="1781525"/>
            <a:ext cx="68997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1996-2006 : Feature Phone</a:t>
            </a:r>
            <a:endParaRPr b="1" sz="18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1997 : The PalmPilot was debuted running PalmOS with the ability to run 3rd Party apps. 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1999 : Blackberry OS was introduced and made its debut for the Pager Blackberry 850.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2000 : Microsoft introduced the tablet PC.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2002 : The BlackBerry 5810 smartphone was introduced</a:t>
            </a:r>
            <a:endParaRPr b="1"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2003 : Andy Rubin, Rich Miner, Nick Sears, and Chris White launched Android Inc.</a:t>
            </a:r>
            <a:endParaRPr sz="1700"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2005 : Google paid at least $50 million for Android Inc.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63" name="Google Shape;76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History of Mobile App Development</a:t>
            </a:r>
            <a:endParaRPr sz="3400"/>
          </a:p>
        </p:txBody>
      </p:sp>
      <p:sp>
        <p:nvSpPr>
          <p:cNvPr id="769" name="Google Shape;769;p72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2007-Now : Smartphone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2007 : Steve Jobs unveiled the iPhone, which had been a long time coming.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2008 : Launch of Apple's app store with 552 apps available.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2008 : Android is released with its Android Market</a:t>
            </a:r>
            <a:endParaRPr sz="1800"/>
          </a:p>
        </p:txBody>
      </p:sp>
      <p:sp>
        <p:nvSpPr>
          <p:cNvPr id="770" name="Google Shape;77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776" name="Google Shape;776;p73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What’s a Mobile App ? 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software product </a:t>
            </a:r>
            <a:r>
              <a:rPr lang="en" sz="1800"/>
              <a:t>designed</a:t>
            </a:r>
            <a:r>
              <a:rPr lang="en" sz="1800"/>
              <a:t> to install and execute on a mobile device ( not necessarily phone) in order to perform certain tasks for the user.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7" name="Google Shape;77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783" name="Google Shape;783;p74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Apps are meant only for </a:t>
            </a:r>
            <a:r>
              <a:rPr b="1" lang="en" sz="1800"/>
              <a:t>smartphones</a:t>
            </a:r>
            <a:r>
              <a:rPr b="1" lang="en" sz="1800"/>
              <a:t> ?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Mobile Apps are now being developed for various devices including :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Tablets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Smart watches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TVs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Cars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…</a:t>
            </a:r>
            <a:endParaRPr sz="1800"/>
          </a:p>
        </p:txBody>
      </p:sp>
      <p:sp>
        <p:nvSpPr>
          <p:cNvPr id="784" name="Google Shape;78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790" name="Google Shape;790;p75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Different Types of Apps 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Native</a:t>
            </a:r>
            <a:endParaRPr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Web</a:t>
            </a:r>
            <a:endParaRPr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Hybrid</a:t>
            </a:r>
            <a:endParaRPr i="1" sz="1800"/>
          </a:p>
        </p:txBody>
      </p:sp>
      <p:sp>
        <p:nvSpPr>
          <p:cNvPr id="791" name="Google Shape;79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584" name="Google Shape;584;p49"/>
          <p:cNvSpPr txBox="1"/>
          <p:nvPr>
            <p:ph idx="2" type="subTitle"/>
          </p:nvPr>
        </p:nvSpPr>
        <p:spPr>
          <a:xfrm>
            <a:off x="237700" y="17053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are we addicted to our phones ?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We are becoming</a:t>
            </a:r>
            <a:r>
              <a:rPr b="1" lang="en" sz="1800">
                <a:solidFill>
                  <a:schemeClr val="dk1"/>
                </a:solidFill>
              </a:rPr>
              <a:t> deeply </a:t>
            </a:r>
            <a:r>
              <a:rPr b="1" lang="en" sz="2100">
                <a:solidFill>
                  <a:srgbClr val="FF0000"/>
                </a:solidFill>
              </a:rPr>
              <a:t>addicted </a:t>
            </a:r>
            <a:r>
              <a:rPr lang="en" sz="1800">
                <a:solidFill>
                  <a:schemeClr val="dk1"/>
                </a:solidFill>
              </a:rPr>
              <a:t>to our phones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Globally, the average mobile user spent </a:t>
            </a:r>
            <a:r>
              <a:rPr b="1" lang="en" sz="1800"/>
              <a:t>4.8 hours</a:t>
            </a:r>
            <a:r>
              <a:rPr lang="en" sz="1800"/>
              <a:t> on their mobile device 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85% </a:t>
            </a:r>
            <a:r>
              <a:rPr lang="en" sz="1800"/>
              <a:t>of time spent on smartphones is spent on using apps. (As opposed to phone calls.)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average smartphone owner uses 9-10 apps per day and 30 apps per month.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number of downloads for  mobile apps in 2022, exceeds 255 billion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5" name="Google Shape;58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797" name="Google Shape;797;p76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Native</a:t>
            </a:r>
            <a:r>
              <a:rPr b="1" lang="en" sz="1800"/>
              <a:t> Mobile App: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Applications which are coded to install and run directly on the operating system without any intermediary layer/app.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They are usually coded using a specific programming language and target for a specific platform/device.</a:t>
            </a:r>
            <a:endParaRPr sz="1800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8" name="Google Shape;79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04" name="Google Shape;804;p77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Native Mobile App: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Pros :</a:t>
            </a:r>
            <a:endParaRPr sz="18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Fast and better performance.</a:t>
            </a:r>
            <a:endParaRPr i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Easy to benefit from the device/hardware functionalities ( Camera, accelerometer, GPS, biometric sensor, Touch/Gesture interactions, Microphone....)</a:t>
            </a:r>
            <a:endParaRPr i="1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Cons:</a:t>
            </a:r>
            <a:endParaRPr sz="18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i="1" lang="en"/>
              <a:t>More expensive to develop + Hard to maintain + Extremely difficult to target multiple platforms as you need to maintain different code base.</a:t>
            </a:r>
            <a:endParaRPr i="1"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5" name="Google Shape;80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11" name="Google Shape;811;p78"/>
          <p:cNvSpPr txBox="1"/>
          <p:nvPr>
            <p:ph idx="2" type="subTitle"/>
          </p:nvPr>
        </p:nvSpPr>
        <p:spPr>
          <a:xfrm>
            <a:off x="507100" y="16291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Web App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</a:t>
            </a:r>
            <a:r>
              <a:rPr lang="en"/>
              <a:t>s simply a website that can be accessed from a browser. Web Apps are usually built as responsive as possible to </a:t>
            </a:r>
            <a:r>
              <a:rPr lang="en"/>
              <a:t>accommodate</a:t>
            </a:r>
            <a:r>
              <a:rPr lang="en"/>
              <a:t> different screen sizes.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Websites, shall we create the desktop/main website mobile friendly/responsive or shall we create a newly dedicated website for mobile users ?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They need an internet connection to access the website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18" name="Google Shape;818;p79"/>
          <p:cNvSpPr txBox="1"/>
          <p:nvPr>
            <p:ph idx="2" type="subTitle"/>
          </p:nvPr>
        </p:nvSpPr>
        <p:spPr>
          <a:xfrm>
            <a:off x="430900" y="14767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Web App: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Pros</a:t>
            </a:r>
            <a:r>
              <a:rPr b="1" lang="en" sz="1800"/>
              <a:t> :</a:t>
            </a:r>
            <a:endParaRPr b="1" sz="18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Easy, cheap to develop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Run on various platforms with a browser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Maintenance is easy as it is </a:t>
            </a:r>
            <a:r>
              <a:rPr lang="en"/>
              <a:t>centralised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Cons:</a:t>
            </a:r>
            <a:endParaRPr b="1" sz="18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No access to the device functionality ( or limited now with the advance of web technologies)</a:t>
            </a:r>
            <a:endParaRPr sz="15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Cannot work for offline (Though, even it can be done using JS, it is hard to maintain)</a:t>
            </a:r>
            <a:endParaRPr sz="1500"/>
          </a:p>
        </p:txBody>
      </p:sp>
      <p:sp>
        <p:nvSpPr>
          <p:cNvPr id="819" name="Google Shape;819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25" name="Google Shape;825;p80"/>
          <p:cNvSpPr txBox="1"/>
          <p:nvPr>
            <p:ph idx="2" type="subTitle"/>
          </p:nvPr>
        </p:nvSpPr>
        <p:spPr>
          <a:xfrm>
            <a:off x="507100" y="16291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Hybrid or </a:t>
            </a:r>
            <a:r>
              <a:rPr b="1" lang="en" sz="1800"/>
              <a:t> Progressive Web App (PWA) :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is an installable application which makes use of Web Technologies and Frameworks with more rich functionalities, Still, it may requires a backend when needed.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It combines the native + web features,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Hardware/device functionalities can be accessed.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Even though PWA does not need a browser to run, they use a built-in browser component.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They can work offline without any internet connection.</a:t>
            </a:r>
            <a:endParaRPr/>
          </a:p>
        </p:txBody>
      </p:sp>
      <p:sp>
        <p:nvSpPr>
          <p:cNvPr id="826" name="Google Shape;82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32" name="Google Shape;832;p81"/>
          <p:cNvSpPr txBox="1"/>
          <p:nvPr>
            <p:ph idx="2" type="subTitle"/>
          </p:nvPr>
        </p:nvSpPr>
        <p:spPr>
          <a:xfrm>
            <a:off x="507100" y="16291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Hybrid or  Progressive Web App (PWA) :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Pros :</a:t>
            </a:r>
            <a:endParaRPr b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Easy to develop and maintain + Cheap 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Faster build time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One code base can be used for various platforms.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Cons :</a:t>
            </a:r>
            <a:endParaRPr b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Performance is questionable.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May turn complex depending on the features</a:t>
            </a:r>
            <a:endParaRPr/>
          </a:p>
        </p:txBody>
      </p:sp>
      <p:sp>
        <p:nvSpPr>
          <p:cNvPr id="833" name="Google Shape;83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39" name="Google Shape;839;p82"/>
          <p:cNvSpPr txBox="1"/>
          <p:nvPr>
            <p:ph idx="2" type="subTitle"/>
          </p:nvPr>
        </p:nvSpPr>
        <p:spPr>
          <a:xfrm>
            <a:off x="507100" y="16291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Hybrid or  Progressive Web App (PWA) :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Example</a:t>
            </a:r>
            <a:r>
              <a:rPr b="1" lang="en"/>
              <a:t> :</a:t>
            </a:r>
            <a:endParaRPr b="1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Gmail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Twitter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Instagram</a:t>
            </a:r>
            <a:endParaRPr/>
          </a:p>
        </p:txBody>
      </p:sp>
      <p:sp>
        <p:nvSpPr>
          <p:cNvPr id="840" name="Google Shape;840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Types of Mobile Applications</a:t>
            </a:r>
            <a:endParaRPr sz="3400"/>
          </a:p>
        </p:txBody>
      </p:sp>
      <p:sp>
        <p:nvSpPr>
          <p:cNvPr id="846" name="Google Shape;846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47" name="Google Shape;847;p83"/>
          <p:cNvGraphicFramePr/>
          <p:nvPr/>
        </p:nvGraphicFramePr>
        <p:xfrm>
          <a:off x="441075" y="15655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{E8C6AFC0-47EC-49BE-9BFC-475498E26D17}</a:tableStyleId>
              </a:tblPr>
              <a:tblGrid>
                <a:gridCol w="1236200"/>
                <a:gridCol w="2268550"/>
                <a:gridCol w="1956750"/>
                <a:gridCol w="2800325"/>
              </a:tblGrid>
              <a:tr h="29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333333"/>
                          </a:solidFill>
                        </a:rPr>
                        <a:t>Characteristics</a:t>
                      </a:r>
                      <a:endParaRPr b="1"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333333"/>
                          </a:solidFill>
                        </a:rPr>
                        <a:t>Web app</a:t>
                      </a:r>
                      <a:endParaRPr b="1"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333333"/>
                          </a:solidFill>
                        </a:rPr>
                        <a:t>Hybrid app</a:t>
                      </a:r>
                      <a:endParaRPr b="1"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333333"/>
                          </a:solidFill>
                        </a:rPr>
                        <a:t>Native app</a:t>
                      </a:r>
                      <a:endParaRPr b="1"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Usage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Users can access directly from a browser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Users have to install the app on their device of choice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Users have to install the app on their device of choice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Internal working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Client code in the browser communicates with remote server-side code and databases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Client code and browser code wrapped in a native shell or container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Client code written in technology and language specific to the device or platform it will be installed on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Native device features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Not accessible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Accessible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Accessible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User experience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Inconsistent and dependent on the browser being used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Consistent and engaging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Consistent and engaging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Access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Limited by browser and network connectivity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One-step access with offline features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One-step access with offline features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Performance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Slower and less responsive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Faster, but may consume more battery power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Performance can be optimized to device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Development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Cost-efficient, faster time to market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Cost-efficient, faster time to market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333333"/>
                          </a:solidFill>
                        </a:rPr>
                        <a:t>Expensive, slower time to market</a:t>
                      </a:r>
                      <a:endParaRPr sz="1050">
                        <a:solidFill>
                          <a:srgbClr val="333333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83"/>
          <p:cNvSpPr txBox="1"/>
          <p:nvPr/>
        </p:nvSpPr>
        <p:spPr>
          <a:xfrm>
            <a:off x="751425" y="4826025"/>
            <a:ext cx="77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Copied from https://aws.amazon.com/compare/the-difference-between-web-apps-native-apps-and-hybrid-apps/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54" name="Google Shape;854;p84"/>
          <p:cNvSpPr txBox="1"/>
          <p:nvPr>
            <p:ph idx="2" type="subTitle"/>
          </p:nvPr>
        </p:nvSpPr>
        <p:spPr>
          <a:xfrm>
            <a:off x="114150" y="1781525"/>
            <a:ext cx="9030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800"/>
              <a:t>Kotlin is a concise, safe, cross-platform, statically typed programming language initiated and developed by the company JetBrains. 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800"/>
              <a:t>Kotlin works on different platforms (Windows, Mac, Linux, Raspberry Pi, etc.)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Kotlin is used to develop Android apps in addition to server side apps.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the first “stable” release (Kotlin 1.0) was only released by JetBrains in February 2016.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Kotlin is designed to interoperate fully with Java. Embedding Java frameworks and libraries in Kotlin is as easy as copying them from Java and vice versa.</a:t>
            </a:r>
            <a:endParaRPr sz="1800"/>
          </a:p>
        </p:txBody>
      </p:sp>
      <p:sp>
        <p:nvSpPr>
          <p:cNvPr id="855" name="Google Shape;855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61" name="Google Shape;861;p85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The</a:t>
            </a:r>
            <a:r>
              <a:rPr lang="en" sz="1800"/>
              <a:t> popularity of Kotlin was boosted by Google when it became an officially-supported programming language for Android development in 2017. 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Kotlin experienced a further surge in adoption when Google officially made the language its recommended choice for Android app development in 2019 as opposed to Java.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2" name="Google Shape;8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591" name="Google Shape;591;p50"/>
          <p:cNvSpPr txBox="1"/>
          <p:nvPr>
            <p:ph idx="2" type="subTitle"/>
          </p:nvPr>
        </p:nvSpPr>
        <p:spPr>
          <a:xfrm>
            <a:off x="313900" y="17815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are we addicted to our phones ?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We are becoming</a:t>
            </a:r>
            <a:r>
              <a:rPr b="1" lang="en" sz="1800">
                <a:solidFill>
                  <a:schemeClr val="dk1"/>
                </a:solidFill>
              </a:rPr>
              <a:t> deeply </a:t>
            </a:r>
            <a:r>
              <a:rPr b="1" lang="en" sz="2100">
                <a:solidFill>
                  <a:srgbClr val="FF0000"/>
                </a:solidFill>
              </a:rPr>
              <a:t>addicted </a:t>
            </a:r>
            <a:r>
              <a:rPr lang="en" sz="1800">
                <a:solidFill>
                  <a:schemeClr val="dk1"/>
                </a:solidFill>
              </a:rPr>
              <a:t>to our phones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Globally, the average mobile user spent </a:t>
            </a:r>
            <a:r>
              <a:rPr b="1" lang="en" sz="1800"/>
              <a:t>4.8 hours</a:t>
            </a:r>
            <a:r>
              <a:rPr lang="en" sz="1800"/>
              <a:t> on their mobile device 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85% </a:t>
            </a:r>
            <a:r>
              <a:rPr lang="en" sz="1800"/>
              <a:t>of time spent on smartphones is spent on using apps. (As opposed to phone calls.)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average smartphone owner uses 9-10 apps per day and 30 apps per month.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2" name="Google Shape;59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50"/>
          <p:cNvSpPr/>
          <p:nvPr/>
        </p:nvSpPr>
        <p:spPr>
          <a:xfrm>
            <a:off x="5802425" y="1548350"/>
            <a:ext cx="3189000" cy="328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Addicted for various reasons 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Social connection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and Productivity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Information and News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Entertainment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Fear of Missing Out (FOMO)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Escapism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Boredom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…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68" name="Google Shape;868;p86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Despite Kotlin’s short existence, more than 20% of the apps active in the Play Store today have been coded with it. 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Among the most popular 500 US apps, an impressive 87% were developed with Kotlin </a:t>
            </a:r>
            <a:endParaRPr sz="1800"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Kotlin is today’s #1 choice for Android app development for many developers as well as Google.</a:t>
            </a:r>
            <a:endParaRPr sz="1800"/>
          </a:p>
        </p:txBody>
      </p:sp>
      <p:sp>
        <p:nvSpPr>
          <p:cNvPr id="869" name="Google Shape;86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75" name="Google Shape;87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87"/>
          <p:cNvSpPr txBox="1"/>
          <p:nvPr>
            <p:ph idx="2" type="subTitle"/>
          </p:nvPr>
        </p:nvSpPr>
        <p:spPr>
          <a:xfrm>
            <a:off x="583300" y="1781525"/>
            <a:ext cx="8560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Popular Apps made using Kotlin</a:t>
            </a:r>
            <a:endParaRPr b="1"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Slack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Dropbox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Twitter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Acrobat Reader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AmericanExpress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Pinterest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Evernote</a:t>
            </a:r>
            <a:endParaRPr i="1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/>
              <a:t>…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82" name="Google Shape;882;p88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Hello World in Kotlin vs Java:</a:t>
            </a:r>
            <a:endParaRPr b="1" sz="1800"/>
          </a:p>
          <a:p>
            <a:pPr indent="457200" lvl="0" marL="0" rtl="0" algn="l">
              <a:lnSpc>
                <a:spcPct val="13593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Kotlin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937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937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3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800"/>
          </a:p>
        </p:txBody>
      </p:sp>
      <p:sp>
        <p:nvSpPr>
          <p:cNvPr id="883" name="Google Shape;88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88"/>
          <p:cNvSpPr/>
          <p:nvPr/>
        </p:nvSpPr>
        <p:spPr>
          <a:xfrm>
            <a:off x="4550575" y="1595250"/>
            <a:ext cx="4006200" cy="130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println("Hello World")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885" name="Google Shape;885;p88"/>
          <p:cNvSpPr/>
          <p:nvPr/>
        </p:nvSpPr>
        <p:spPr>
          <a:xfrm>
            <a:off x="4550575" y="3021000"/>
            <a:ext cx="4006200" cy="19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HelloWorld{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main(String[] args) 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System.out.println(“Hello, World!”); 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891" name="Google Shape;891;p89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Hello World in Kotlin vs Java:</a:t>
            </a:r>
            <a:endParaRPr b="1" sz="1800"/>
          </a:p>
          <a:p>
            <a:pPr indent="457200" lvl="0" marL="0" rtl="0" algn="l">
              <a:lnSpc>
                <a:spcPct val="13593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Kotlin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937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937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3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800"/>
          </a:p>
        </p:txBody>
      </p:sp>
      <p:sp>
        <p:nvSpPr>
          <p:cNvPr id="892" name="Google Shape;89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89"/>
          <p:cNvSpPr/>
          <p:nvPr/>
        </p:nvSpPr>
        <p:spPr>
          <a:xfrm>
            <a:off x="4550575" y="1595250"/>
            <a:ext cx="4006200" cy="130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println("Hello World")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894" name="Google Shape;894;p89"/>
          <p:cNvSpPr/>
          <p:nvPr/>
        </p:nvSpPr>
        <p:spPr>
          <a:xfrm>
            <a:off x="4550575" y="3021000"/>
            <a:ext cx="4006200" cy="19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HelloWorld{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main(String[] args) 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System.out.println(“Hello, World!”); 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5" name="Google Shape;895;p89"/>
          <p:cNvSpPr/>
          <p:nvPr/>
        </p:nvSpPr>
        <p:spPr>
          <a:xfrm>
            <a:off x="2360725" y="2588150"/>
            <a:ext cx="4557000" cy="130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semicolon in Kotlin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  is an acro for a function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01" name="Google Shape;901;p90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Compiling and Running </a:t>
            </a:r>
            <a:r>
              <a:rPr b="1" lang="en" sz="1800"/>
              <a:t>Hello World in Kotlin: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install Kotlin on Linux :</a:t>
            </a:r>
            <a:br>
              <a:rPr lang="en" sz="1800"/>
            </a:b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sudo apt install kotlin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Save your hello code in a file named as hello</a:t>
            </a:r>
            <a:r>
              <a:rPr b="1" lang="en" sz="1800"/>
              <a:t>.kt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compile :</a:t>
            </a:r>
            <a:br>
              <a:rPr lang="en" sz="1800"/>
            </a:b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kotlinc Hello.kt -include-runtime -d Hello.jar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execute using Java Virtual Machine</a:t>
            </a:r>
            <a:br>
              <a:rPr lang="en" sz="1800"/>
            </a:b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java -jar Hello.jar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2" name="Google Shape;90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08" name="Google Shape;908;p91"/>
          <p:cNvSpPr txBox="1"/>
          <p:nvPr>
            <p:ph idx="2" type="subTitle"/>
          </p:nvPr>
        </p:nvSpPr>
        <p:spPr>
          <a:xfrm>
            <a:off x="583300" y="1781525"/>
            <a:ext cx="4006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create a variable, we use: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var</a:t>
            </a:r>
            <a:r>
              <a:rPr lang="en" sz="1800"/>
              <a:t> : dynamic variable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val :  </a:t>
            </a:r>
            <a:r>
              <a:rPr lang="en" sz="1800"/>
              <a:t>constant variable that cannot be changed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09" name="Google Shape;90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0" name="Google Shape;910;p91"/>
          <p:cNvSpPr/>
          <p:nvPr/>
        </p:nvSpPr>
        <p:spPr>
          <a:xfrm>
            <a:off x="4593500" y="2117500"/>
            <a:ext cx="4006200" cy="21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birthyear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1975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birthyear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16" name="Google Shape;916;p92"/>
          <p:cNvSpPr txBox="1"/>
          <p:nvPr>
            <p:ph idx="2" type="subTitle"/>
          </p:nvPr>
        </p:nvSpPr>
        <p:spPr>
          <a:xfrm>
            <a:off x="583300" y="1781525"/>
            <a:ext cx="4006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create a variable, we use: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var</a:t>
            </a:r>
            <a:r>
              <a:rPr lang="en" sz="1800"/>
              <a:t> : dynamic variable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val :  </a:t>
            </a:r>
            <a:r>
              <a:rPr lang="en" sz="1800"/>
              <a:t>constant variable that cannot be changed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17" name="Google Shape;917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" name="Google Shape;918;p92"/>
          <p:cNvSpPr/>
          <p:nvPr/>
        </p:nvSpPr>
        <p:spPr>
          <a:xfrm>
            <a:off x="4593500" y="2117500"/>
            <a:ext cx="4006200" cy="21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birthyear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1975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birthyear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9" name="Google Shape;919;p92"/>
          <p:cNvSpPr/>
          <p:nvPr/>
        </p:nvSpPr>
        <p:spPr>
          <a:xfrm>
            <a:off x="2468025" y="2267725"/>
            <a:ext cx="5422500" cy="18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creating a variable without </a:t>
            </a:r>
            <a:r>
              <a:rPr lang="en" sz="1500"/>
              <a:t>explicitly</a:t>
            </a:r>
            <a:r>
              <a:rPr lang="en" sz="1500"/>
              <a:t> setting the type, you </a:t>
            </a:r>
            <a:r>
              <a:rPr b="1" lang="en" sz="1500"/>
              <a:t>must</a:t>
            </a:r>
            <a:r>
              <a:rPr lang="en" sz="1500"/>
              <a:t> initialize the variable.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25" name="Google Shape;925;p93"/>
          <p:cNvSpPr txBox="1"/>
          <p:nvPr>
            <p:ph idx="2" type="subTitle"/>
          </p:nvPr>
        </p:nvSpPr>
        <p:spPr>
          <a:xfrm>
            <a:off x="583300" y="1781525"/>
            <a:ext cx="4006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create a variable, we use: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var</a:t>
            </a:r>
            <a:r>
              <a:rPr lang="en" sz="1800"/>
              <a:t> : dynamic variable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/>
              <a:t>val :  </a:t>
            </a:r>
            <a:r>
              <a:rPr lang="en" sz="1800"/>
              <a:t>constant variable that cannot be changed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26" name="Google Shape;92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93"/>
          <p:cNvSpPr/>
          <p:nvPr/>
        </p:nvSpPr>
        <p:spPr>
          <a:xfrm>
            <a:off x="4593500" y="2117500"/>
            <a:ext cx="4006200" cy="21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birthyear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1975</a:t>
            </a:r>
            <a:b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birthyear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8" name="Google Shape;928;p93"/>
          <p:cNvSpPr/>
          <p:nvPr/>
        </p:nvSpPr>
        <p:spPr>
          <a:xfrm>
            <a:off x="6066325" y="2270100"/>
            <a:ext cx="2174700" cy="35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Will raise an error</a:t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34" name="Google Shape;934;p94"/>
          <p:cNvSpPr txBox="1"/>
          <p:nvPr>
            <p:ph idx="2" type="subTitle"/>
          </p:nvPr>
        </p:nvSpPr>
        <p:spPr>
          <a:xfrm>
            <a:off x="278500" y="1781525"/>
            <a:ext cx="4588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assign manually a variable to a type 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var varName : Type = ABC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35" name="Google Shape;93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94"/>
          <p:cNvSpPr/>
          <p:nvPr/>
        </p:nvSpPr>
        <p:spPr>
          <a:xfrm>
            <a:off x="4593500" y="2117500"/>
            <a:ext cx="4006200" cy="21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 : String = </a:t>
            </a:r>
            <a:r>
              <a:rPr lang="en" sz="10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birthyear : Int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1975</a:t>
            </a:r>
            <a:b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birthyear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42" name="Google Shape;942;p95"/>
          <p:cNvSpPr txBox="1"/>
          <p:nvPr>
            <p:ph idx="2" type="subTitle"/>
          </p:nvPr>
        </p:nvSpPr>
        <p:spPr>
          <a:xfrm>
            <a:off x="583300" y="1781525"/>
            <a:ext cx="8522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Recommend Best Practices and Rules: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Use camelCase naming : firstName instead of firstname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Be consistent and use only letters ( avoid the dollar sign or even the underscore..)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Names should start with a lower case letter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Avoid the use of special keywords ( var, int, for …)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43" name="Google Shape;94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599" name="Google Shape;599;p51"/>
          <p:cNvSpPr txBox="1"/>
          <p:nvPr>
            <p:ph idx="2" type="subTitle"/>
          </p:nvPr>
        </p:nvSpPr>
        <p:spPr>
          <a:xfrm>
            <a:off x="313900" y="17815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How many users  ?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The number of smartphone mobile network subscriptions worldwide reached almost </a:t>
            </a:r>
            <a:r>
              <a:rPr b="1" lang="en" sz="1800">
                <a:solidFill>
                  <a:schemeClr val="dk1"/>
                </a:solidFill>
              </a:rPr>
              <a:t>6.4 billion</a:t>
            </a:r>
            <a:r>
              <a:rPr lang="en" sz="1800">
                <a:solidFill>
                  <a:schemeClr val="dk1"/>
                </a:solidFill>
              </a:rPr>
              <a:t> in 2022, and is forecast to exceed </a:t>
            </a:r>
            <a:r>
              <a:rPr b="1" lang="en" sz="1800">
                <a:solidFill>
                  <a:schemeClr val="dk1"/>
                </a:solidFill>
              </a:rPr>
              <a:t>7.7 billion</a:t>
            </a:r>
            <a:r>
              <a:rPr lang="en" sz="1800">
                <a:solidFill>
                  <a:schemeClr val="dk1"/>
                </a:solidFill>
              </a:rPr>
              <a:t> by 2028. 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800">
                <a:solidFill>
                  <a:schemeClr val="dk1"/>
                </a:solidFill>
              </a:rPr>
              <a:t>85.88%</a:t>
            </a:r>
            <a:r>
              <a:rPr lang="en" sz="1800">
                <a:solidFill>
                  <a:schemeClr val="dk1"/>
                </a:solidFill>
              </a:rPr>
              <a:t> of people have </a:t>
            </a:r>
            <a:r>
              <a:rPr b="1" lang="en" sz="1800">
                <a:solidFill>
                  <a:schemeClr val="dk1"/>
                </a:solidFill>
              </a:rPr>
              <a:t>smartphone</a:t>
            </a:r>
            <a:r>
              <a:rPr lang="en" sz="1800">
                <a:solidFill>
                  <a:schemeClr val="dk1"/>
                </a:solidFill>
              </a:rPr>
              <a:t>s today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China, India, and the United States are the countries with the most number of mobile users.</a:t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0" name="Google Shape;60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49" name="Google Shape;949;p96"/>
          <p:cNvSpPr txBox="1"/>
          <p:nvPr>
            <p:ph idx="2" type="subTitle"/>
          </p:nvPr>
        </p:nvSpPr>
        <p:spPr>
          <a:xfrm>
            <a:off x="278500" y="1781525"/>
            <a:ext cx="4588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convert a numeric data type to another type, you must use one of the following functions: </a:t>
            </a:r>
            <a:r>
              <a:rPr b="1" lang="en" sz="1800"/>
              <a:t>toByte(), toShort(), toInt(), toLong(), toFloat(), toDouble() or toChar()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50" name="Google Shape;95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96"/>
          <p:cNvSpPr/>
          <p:nvPr/>
        </p:nvSpPr>
        <p:spPr>
          <a:xfrm>
            <a:off x="4593500" y="2117500"/>
            <a:ext cx="4006200" cy="21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Int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Long </a:t>
            </a:r>
            <a:r>
              <a:rPr lang="en" sz="10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toLong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0077A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57" name="Google Shape;957;p97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Data Types and Arrays :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58" name="Google Shape;95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97"/>
          <p:cNvSpPr/>
          <p:nvPr/>
        </p:nvSpPr>
        <p:spPr>
          <a:xfrm>
            <a:off x="3462375" y="2417950"/>
            <a:ext cx="5559300" cy="246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exists!"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//some business logic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9900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65" name="Google Shape;965;p98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Data Types and Arrays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can specify the data type of elements for an Array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66" name="Google Shape;966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98"/>
          <p:cNvSpPr/>
          <p:nvPr/>
        </p:nvSpPr>
        <p:spPr>
          <a:xfrm>
            <a:off x="2053100" y="2695625"/>
            <a:ext cx="6266700" cy="6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 : Array&lt;String&gt;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00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8" name="Google Shape;968;p98"/>
          <p:cNvSpPr/>
          <p:nvPr/>
        </p:nvSpPr>
        <p:spPr>
          <a:xfrm>
            <a:off x="2463025" y="3828075"/>
            <a:ext cx="6266700" cy="6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&lt;String&gt;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00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74" name="Google Shape;974;p99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Data Types and Arrays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we use an array to store elements of different types ( Integers and  Strings) ?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75" name="Google Shape;975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99"/>
          <p:cNvSpPr/>
          <p:nvPr/>
        </p:nvSpPr>
        <p:spPr>
          <a:xfrm>
            <a:off x="1976575" y="3341625"/>
            <a:ext cx="6266700" cy="6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"Mazda", 2 , ‘A’, true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00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82" name="Google Shape;982;p100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Data Types and Arrays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we use an array to store elements of different types ( Integers and  Strings) ?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83" name="Google Shape;983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1976575" y="3341625"/>
            <a:ext cx="6266700" cy="68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"Mazda", 2 , ‘A’, true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00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5" name="Google Shape;985;p100"/>
          <p:cNvSpPr/>
          <p:nvPr/>
        </p:nvSpPr>
        <p:spPr>
          <a:xfrm>
            <a:off x="2468025" y="2267725"/>
            <a:ext cx="5422500" cy="18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Most programming languages don’t allow . Kotlin is an exception</a:t>
            </a:r>
            <a:endParaRPr sz="1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91" name="Google Shape;991;p101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Data Types and Arrays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Arrays have a fixed size. For dynamic size, you need to use ArrayList.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initialize an array with N elements :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92" name="Google Shape;992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101"/>
          <p:cNvSpPr/>
          <p:nvPr/>
        </p:nvSpPr>
        <p:spPr>
          <a:xfrm>
            <a:off x="2100700" y="3005650"/>
            <a:ext cx="6266700" cy="200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var myArray = arrayOfNulls&lt;Any&gt;(10)</a:t>
            </a:r>
            <a:b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for (i in 0..myArray.size){</a:t>
            </a:r>
            <a:endParaRPr sz="1150">
              <a:solidFill>
                <a:srgbClr val="0077A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myArray[i]=i*2</a:t>
            </a:r>
            <a:b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println(myArray[i])</a:t>
            </a:r>
            <a:b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    </a:t>
            </a:r>
            <a:b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77A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999" name="Google Shape;999;p102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Functions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function can take </a:t>
            </a:r>
            <a:br>
              <a:rPr lang="en" sz="1800"/>
            </a:br>
            <a:r>
              <a:rPr lang="en" sz="1800"/>
              <a:t>Parameters but you need to</a:t>
            </a:r>
            <a:br>
              <a:rPr lang="en" sz="1800"/>
            </a:br>
            <a:r>
              <a:rPr lang="en" sz="1800"/>
              <a:t>specify the type.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00" name="Google Shape;100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1" name="Google Shape;1001;p102"/>
          <p:cNvSpPr/>
          <p:nvPr/>
        </p:nvSpPr>
        <p:spPr>
          <a:xfrm>
            <a:off x="4593500" y="1586075"/>
            <a:ext cx="4006200" cy="31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 ! 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printAge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(fname: String,age: Int)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(fname +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has the age of "+ age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sayHello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printAge(“Adam”, 10)</a:t>
            </a:r>
            <a:b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07" name="Google Shape;1007;p103"/>
          <p:cNvSpPr txBox="1"/>
          <p:nvPr>
            <p:ph idx="2" type="subTitle"/>
          </p:nvPr>
        </p:nvSpPr>
        <p:spPr>
          <a:xfrm>
            <a:off x="202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Functions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function can take </a:t>
            </a:r>
            <a:br>
              <a:rPr lang="en" sz="1800"/>
            </a:br>
            <a:r>
              <a:rPr lang="en" sz="1800"/>
              <a:t>Parameters but you need </a:t>
            </a:r>
            <a:br>
              <a:rPr lang="en" sz="1800"/>
            </a:br>
            <a:r>
              <a:rPr lang="en" sz="1800"/>
              <a:t>To specify the type.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argument Y has a </a:t>
            </a:r>
            <a:br>
              <a:rPr lang="en" sz="1800"/>
            </a:br>
            <a:r>
              <a:rPr lang="en" sz="1800"/>
              <a:t>default value of 10.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08" name="Google Shape;1008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103"/>
          <p:cNvSpPr/>
          <p:nvPr/>
        </p:nvSpPr>
        <p:spPr>
          <a:xfrm>
            <a:off x="4192725" y="1365400"/>
            <a:ext cx="4913100" cy="33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(x: Int, y : Int = 10, z: Int =0)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:Int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var r=x+y+z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19191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ar 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sumNumber(6,7)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sumNumber(6,z=20)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15" name="Google Shape;1015;p104"/>
          <p:cNvSpPr txBox="1"/>
          <p:nvPr>
            <p:ph idx="2" type="subTitle"/>
          </p:nvPr>
        </p:nvSpPr>
        <p:spPr>
          <a:xfrm>
            <a:off x="202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Functions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function can take </a:t>
            </a:r>
            <a:br>
              <a:rPr lang="en" sz="1800"/>
            </a:br>
            <a:r>
              <a:rPr lang="en" sz="1800"/>
              <a:t>Parameters but you need </a:t>
            </a:r>
            <a:br>
              <a:rPr lang="en" sz="1800"/>
            </a:br>
            <a:r>
              <a:rPr lang="en" sz="1800"/>
              <a:t>To specify the type.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argument Y has a </a:t>
            </a:r>
            <a:br>
              <a:rPr lang="en" sz="1800"/>
            </a:br>
            <a:r>
              <a:rPr lang="en" sz="1800"/>
              <a:t>default value of 10.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16" name="Google Shape;1016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7" name="Google Shape;1017;p104"/>
          <p:cNvSpPr/>
          <p:nvPr/>
        </p:nvSpPr>
        <p:spPr>
          <a:xfrm>
            <a:off x="4192725" y="1365400"/>
            <a:ext cx="4913100" cy="33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(x: Int, y : Int = 10, z: Int =0)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:Int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var r=x+y+z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solidFill>
                  <a:srgbClr val="19191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71094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var 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sumNumber(6,7)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sumNumber(6,z=20)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8" name="Google Shape;10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75" y="1424400"/>
            <a:ext cx="62103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24" name="Google Shape;1024;p105"/>
          <p:cNvSpPr txBox="1"/>
          <p:nvPr>
            <p:ph idx="2" type="subTitle"/>
          </p:nvPr>
        </p:nvSpPr>
        <p:spPr>
          <a:xfrm>
            <a:off x="202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Functions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Concise and shorter syntax</a:t>
            </a:r>
            <a:endParaRPr b="1" sz="1800"/>
          </a:p>
        </p:txBody>
      </p:sp>
      <p:sp>
        <p:nvSpPr>
          <p:cNvPr id="1025" name="Google Shape;102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105"/>
          <p:cNvSpPr/>
          <p:nvPr/>
        </p:nvSpPr>
        <p:spPr>
          <a:xfrm>
            <a:off x="2495875" y="2648050"/>
            <a:ext cx="6609600" cy="278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(x: Int, y : Int = 10, z: Int =0 )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x+y+z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var 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sumNumber(6,7)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result=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sumNumber(6,z=20)</a:t>
            </a:r>
            <a:b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println(“Sum is “+result)</a:t>
            </a:r>
            <a:br>
              <a:rPr lang="en" sz="10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06" name="Google Shape;606;p52"/>
          <p:cNvSpPr txBox="1"/>
          <p:nvPr>
            <p:ph idx="2" type="subTitle"/>
          </p:nvPr>
        </p:nvSpPr>
        <p:spPr>
          <a:xfrm>
            <a:off x="313900" y="1781525"/>
            <a:ext cx="87540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7" name="Google Shape;6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372" y="1409048"/>
            <a:ext cx="5603099" cy="35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2"/>
          <p:cNvSpPr/>
          <p:nvPr/>
        </p:nvSpPr>
        <p:spPr>
          <a:xfrm>
            <a:off x="7511925" y="1409075"/>
            <a:ext cx="1338600" cy="355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6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32" name="Google Shape;1032;p106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Flow Control : IF ELSE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the case when </a:t>
            </a:r>
            <a:br>
              <a:rPr lang="en" sz="1800"/>
            </a:br>
            <a:r>
              <a:rPr lang="en" sz="1800"/>
              <a:t>if is used for assignment</a:t>
            </a:r>
            <a:br>
              <a:rPr lang="en" sz="1800"/>
            </a:br>
            <a:r>
              <a:rPr lang="en" sz="1800"/>
              <a:t>Expression, ELSE is </a:t>
            </a:r>
            <a:br>
              <a:rPr lang="en" sz="1800"/>
            </a:br>
            <a:r>
              <a:rPr b="1" lang="en" sz="1800"/>
              <a:t>required.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33" name="Google Shape;1033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106"/>
          <p:cNvSpPr/>
          <p:nvPr/>
        </p:nvSpPr>
        <p:spPr>
          <a:xfrm>
            <a:off x="4192725" y="1441600"/>
            <a:ext cx="4913100" cy="33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 main() {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time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"Good day."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"Good evening."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greeting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"Good day."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"Good evening."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7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40" name="Google Shape;1040;p107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Flow Control : Logical Operators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== Comparison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!= not equal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&amp;&amp; Logical and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|| Logical OR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! not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41" name="Google Shape;1041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8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47" name="Google Shape;1047;p108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For Loops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break &amp; continue : </a:t>
            </a:r>
            <a:br>
              <a:rPr lang="en" sz="1800"/>
            </a:br>
            <a:r>
              <a:rPr lang="en" sz="1800"/>
              <a:t>They can be used as </a:t>
            </a:r>
            <a:br>
              <a:rPr lang="en" sz="1800"/>
            </a:br>
            <a:r>
              <a:rPr lang="en" sz="1800"/>
              <a:t>Python/Java</a:t>
            </a:r>
            <a:endParaRPr b="1" sz="1800"/>
          </a:p>
        </p:txBody>
      </p:sp>
      <p:sp>
        <p:nvSpPr>
          <p:cNvPr id="1048" name="Google Shape;104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108"/>
          <p:cNvSpPr/>
          <p:nvPr/>
        </p:nvSpPr>
        <p:spPr>
          <a:xfrm>
            <a:off x="4192725" y="1441600"/>
            <a:ext cx="4913100" cy="33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"Volvo"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"Mazda"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cars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1..10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1..&lt;10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1..10 step 2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 downTo 10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9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55" name="Google Shape;1055;p109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Flow Control : when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is the same as </a:t>
            </a:r>
            <a:br>
              <a:rPr lang="en" sz="1800"/>
            </a:br>
            <a:r>
              <a:rPr lang="en" sz="1800"/>
              <a:t>switch in Java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56" name="Google Shape;1056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192725" y="1441600"/>
            <a:ext cx="4913100" cy="33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 main() {</a:t>
            </a:r>
            <a:b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result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day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"Monday"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"Tuesday"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"Wednesday"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"Thursday"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"Friday"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"Saturday"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"Sunday"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" sz="11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"Invalid day."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5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11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0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63" name="Google Shape;1063;p110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Kotlin Console I/O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is the same as </a:t>
            </a:r>
            <a:br>
              <a:rPr lang="en" sz="1800"/>
            </a:br>
            <a:r>
              <a:rPr lang="en" sz="1800"/>
              <a:t>switch in Java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64" name="Google Shape;1064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110"/>
          <p:cNvSpPr/>
          <p:nvPr/>
        </p:nvSpPr>
        <p:spPr>
          <a:xfrm>
            <a:off x="1208750" y="2353575"/>
            <a:ext cx="6387300" cy="265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util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endParaRPr sz="1050">
              <a:solidFill>
                <a:srgbClr val="004ED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main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.`</a:t>
            </a:r>
            <a:r>
              <a:rPr lang="en" sz="105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`)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nextLine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read the whole line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integer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string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nextDouble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double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nextLong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long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1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71" name="Google Shape;1071;p111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Kotlin Console I/O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is the same as </a:t>
            </a:r>
            <a:br>
              <a:rPr lang="en" sz="1800"/>
            </a:br>
            <a:r>
              <a:rPr lang="en" sz="1800"/>
              <a:t>switch in Java</a:t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72" name="Google Shape;1072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p111"/>
          <p:cNvSpPr/>
          <p:nvPr/>
        </p:nvSpPr>
        <p:spPr>
          <a:xfrm>
            <a:off x="1208750" y="2353575"/>
            <a:ext cx="6387300" cy="265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util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endParaRPr sz="1050">
              <a:solidFill>
                <a:srgbClr val="004ED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main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.`</a:t>
            </a:r>
            <a:r>
              <a:rPr lang="en" sz="1050">
                <a:solidFill>
                  <a:srgbClr val="8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`)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nextLine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read the whole line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nextInt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integer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string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nextDouble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double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nextLong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1050">
                <a:solidFill>
                  <a:srgbClr val="0082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the next long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2D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scanner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4ED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050">
                <a:solidFill>
                  <a:srgbClr val="006FE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endParaRPr sz="1050">
              <a:solidFill>
                <a:srgbClr val="0082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4" name="Google Shape;1074;p111"/>
          <p:cNvSpPr/>
          <p:nvPr/>
        </p:nvSpPr>
        <p:spPr>
          <a:xfrm>
            <a:off x="2582475" y="3297850"/>
            <a:ext cx="5444100" cy="130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Kotlin keywords are valid identifiers in Java: in, object, is, and other. If a Java library uses a Kotlin keyword for a method, you can still call the method escaping it with the backtick (`) character:</a:t>
            </a:r>
            <a:endParaRPr/>
          </a:p>
        </p:txBody>
      </p:sp>
      <p:sp>
        <p:nvSpPr>
          <p:cNvPr id="1075" name="Google Shape;1075;p111"/>
          <p:cNvSpPr/>
          <p:nvPr/>
        </p:nvSpPr>
        <p:spPr>
          <a:xfrm>
            <a:off x="3913075" y="2904400"/>
            <a:ext cx="665400" cy="44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2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81" name="Google Shape;1081;p112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Comments</a:t>
            </a:r>
            <a:r>
              <a:rPr b="1" lang="en" sz="1800"/>
              <a:t>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// 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/* any text here </a:t>
            </a:r>
            <a:br>
              <a:rPr b="1" lang="en" sz="1800"/>
            </a:br>
            <a:r>
              <a:rPr b="1" lang="en" sz="1800"/>
              <a:t> Kk */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82" name="Google Shape;1082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88" name="Google Shape;1088;p113"/>
          <p:cNvSpPr txBox="1"/>
          <p:nvPr>
            <p:ph idx="2" type="subTitle"/>
          </p:nvPr>
        </p:nvSpPr>
        <p:spPr>
          <a:xfrm>
            <a:off x="583300" y="1781525"/>
            <a:ext cx="8473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Try Kotlin online :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https://play.kotlinlang.org/</a:t>
            </a:r>
            <a:r>
              <a:rPr b="1" lang="en" sz="1800"/>
              <a:t> 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89" name="Google Shape;1089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Lab Session : Introduction to Kotlin</a:t>
            </a:r>
            <a:endParaRPr sz="3400"/>
          </a:p>
        </p:txBody>
      </p:sp>
      <p:sp>
        <p:nvSpPr>
          <p:cNvPr id="1095" name="Google Shape;1095;p114"/>
          <p:cNvSpPr txBox="1"/>
          <p:nvPr>
            <p:ph idx="2" type="subTitle"/>
          </p:nvPr>
        </p:nvSpPr>
        <p:spPr>
          <a:xfrm>
            <a:off x="583300" y="1781525"/>
            <a:ext cx="84732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Next Lectures and Lab Sessions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OOP</a:t>
            </a:r>
            <a:endParaRPr b="1"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More on Kotlin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96" name="Google Shape;1096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References</a:t>
            </a:r>
            <a:endParaRPr sz="3400"/>
          </a:p>
        </p:txBody>
      </p:sp>
      <p:sp>
        <p:nvSpPr>
          <p:cNvPr id="1102" name="Google Shape;1102;p115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https://www.data.ai/en/go/state-of-mobile-2022/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https://42matters.com/stats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https://ideausher.com/blog/mobile-app-industry-trends-and-statistics/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https://www.w3schools.com/KOTLIN/index.php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https://kotlinlang.org/docs/home.html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https://aws.amazon.com/compare/the-difference-between-web-apps-native-apps-and-hybrid-apps/</a:t>
            </a:r>
            <a:r>
              <a:rPr lang="en" sz="1800"/>
              <a:t> </a:t>
            </a:r>
            <a:endParaRPr sz="1800"/>
          </a:p>
        </p:txBody>
      </p:sp>
      <p:sp>
        <p:nvSpPr>
          <p:cNvPr id="1103" name="Google Shape;1103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15" name="Google Shape;615;p53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What we do most ? :</a:t>
            </a:r>
            <a:endParaRPr b="1"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50% of app users mainly use apps for communication ( including social networking and chat)</a:t>
            </a:r>
            <a:endParaRPr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There are over 700,000 educational apps on the market.</a:t>
            </a:r>
            <a:endParaRPr sz="1800"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/>
              <a:t>Total hours spent watching video streaming apps grew 32% worldwide.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62% of people have a gaming app installed on their phone.</a:t>
            </a:r>
            <a:endParaRPr sz="1800"/>
          </a:p>
        </p:txBody>
      </p:sp>
      <p:sp>
        <p:nvSpPr>
          <p:cNvPr id="616" name="Google Shape;61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22" name="Google Shape;622;p54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mobile user : Compared to a desktop user: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3" name="Google Shape;62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75" y="2258675"/>
            <a:ext cx="4636700" cy="28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4"/>
          <p:cNvSpPr txBox="1"/>
          <p:nvPr>
            <p:ph idx="2" type="subTitle"/>
          </p:nvPr>
        </p:nvSpPr>
        <p:spPr>
          <a:xfrm>
            <a:off x="375125" y="2370900"/>
            <a:ext cx="4044900" cy="24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Significantly more searches are carried out on the mobile phone </a:t>
            </a:r>
            <a:r>
              <a:rPr b="1" lang="en" sz="1800">
                <a:solidFill>
                  <a:schemeClr val="dk1"/>
                </a:solidFill>
              </a:rPr>
              <a:t>(64%)</a:t>
            </a:r>
            <a:r>
              <a:rPr lang="en" sz="1800">
                <a:solidFill>
                  <a:schemeClr val="dk1"/>
                </a:solidFill>
              </a:rPr>
              <a:t> than on the desktop (35%). 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800">
                <a:solidFill>
                  <a:schemeClr val="dk1"/>
                </a:solidFill>
              </a:rPr>
              <a:t>53%</a:t>
            </a:r>
            <a:r>
              <a:rPr lang="en" sz="1800">
                <a:solidFill>
                  <a:schemeClr val="dk1"/>
                </a:solidFill>
              </a:rPr>
              <a:t> of web traffic comes from mobile phones.</a:t>
            </a:r>
            <a:endParaRPr sz="1800"/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/>
          <p:nvPr>
            <p:ph type="title"/>
          </p:nvPr>
        </p:nvSpPr>
        <p:spPr>
          <a:xfrm>
            <a:off x="239800" y="225925"/>
            <a:ext cx="56031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Mobile Market : Statistics</a:t>
            </a:r>
            <a:endParaRPr sz="3400"/>
          </a:p>
        </p:txBody>
      </p:sp>
      <p:sp>
        <p:nvSpPr>
          <p:cNvPr id="631" name="Google Shape;631;p55"/>
          <p:cNvSpPr txBox="1"/>
          <p:nvPr>
            <p:ph idx="2" type="subTitle"/>
          </p:nvPr>
        </p:nvSpPr>
        <p:spPr>
          <a:xfrm>
            <a:off x="583300" y="1781525"/>
            <a:ext cx="85608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800"/>
              <a:t>As a company :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800">
                <a:solidFill>
                  <a:schemeClr val="dk1"/>
                </a:solidFill>
              </a:rPr>
              <a:t>Having a mobile app for a company regardless of their activities, is </a:t>
            </a:r>
            <a:r>
              <a:rPr b="1" lang="en" sz="1800">
                <a:solidFill>
                  <a:schemeClr val="dk1"/>
                </a:solidFill>
              </a:rPr>
              <a:t>imperative </a:t>
            </a:r>
            <a:r>
              <a:rPr lang="en" sz="1800">
                <a:solidFill>
                  <a:schemeClr val="dk1"/>
                </a:solidFill>
              </a:rPr>
              <a:t>for their survival</a:t>
            </a:r>
            <a:r>
              <a:rPr b="1" lang="en" sz="1800">
                <a:solidFill>
                  <a:schemeClr val="dk1"/>
                </a:solidFill>
              </a:rPr>
              <a:t> :</a:t>
            </a:r>
            <a:endParaRPr b="1" sz="1800">
              <a:solidFill>
                <a:schemeClr val="dk1"/>
              </a:solidFill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800">
                <a:solidFill>
                  <a:schemeClr val="dk1"/>
                </a:solidFill>
              </a:rPr>
              <a:t>33% of American retailers have at least one app,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42% of small businesses now have a mobile app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Fortune 500 companies have their mobile apps.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Overseas Brands Grow International Footprint, Growing Market Share by 11% in Some Regions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2" name="Google Shape;63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beat Creative Business Plan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22C1F8"/>
      </a:lt2>
      <a:accent1>
        <a:srgbClr val="F668B9"/>
      </a:accent1>
      <a:accent2>
        <a:srgbClr val="212121"/>
      </a:accent2>
      <a:accent3>
        <a:srgbClr val="9B68ED"/>
      </a:accent3>
      <a:accent4>
        <a:srgbClr val="FFCF69"/>
      </a:accent4>
      <a:accent5>
        <a:srgbClr val="22C1F8"/>
      </a:accent5>
      <a:accent6>
        <a:srgbClr val="FFCF69"/>
      </a:accent6>
      <a:hlink>
        <a:srgbClr val="F668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